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handoutMasterIdLst>
    <p:handoutMasterId r:id="rId33"/>
  </p:handoutMasterIdLst>
  <p:sldIdLst>
    <p:sldId id="256" r:id="rId3"/>
    <p:sldId id="261" r:id="rId4"/>
    <p:sldId id="262" r:id="rId5"/>
    <p:sldId id="272" r:id="rId6"/>
    <p:sldId id="263" r:id="rId7"/>
    <p:sldId id="264" r:id="rId8"/>
    <p:sldId id="273" r:id="rId9"/>
    <p:sldId id="287" r:id="rId10"/>
    <p:sldId id="289" r:id="rId11"/>
    <p:sldId id="290" r:id="rId12"/>
    <p:sldId id="268" r:id="rId13"/>
    <p:sldId id="276" r:id="rId14"/>
    <p:sldId id="286" r:id="rId15"/>
    <p:sldId id="288" r:id="rId16"/>
    <p:sldId id="284" r:id="rId17"/>
    <p:sldId id="270" r:id="rId18"/>
    <p:sldId id="275" r:id="rId19"/>
    <p:sldId id="285" r:id="rId20"/>
    <p:sldId id="291" r:id="rId21"/>
    <p:sldId id="265" r:id="rId22"/>
    <p:sldId id="274" r:id="rId23"/>
    <p:sldId id="277" r:id="rId24"/>
    <p:sldId id="278" r:id="rId25"/>
    <p:sldId id="269" r:id="rId26"/>
    <p:sldId id="279" r:id="rId27"/>
    <p:sldId id="280" r:id="rId28"/>
    <p:sldId id="271" r:id="rId29"/>
    <p:sldId id="281" r:id="rId30"/>
    <p:sldId id="258" r:id="rId31"/>
  </p:sldIdLst>
  <p:sldSz cx="9144000" cy="6858000" type="screen4x3"/>
  <p:notesSz cx="6797675" cy="9872663"/>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39" autoAdjust="0"/>
  </p:normalViewPr>
  <p:slideViewPr>
    <p:cSldViewPr>
      <p:cViewPr>
        <p:scale>
          <a:sx n="70" d="100"/>
          <a:sy n="70" d="100"/>
        </p:scale>
        <p:origin x="-1554"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6576" cy="49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Calibri" pitchFamily="34" charset="0"/>
                <a:cs typeface="Arial" charset="0"/>
              </a:defRPr>
            </a:lvl1pPr>
          </a:lstStyle>
          <a:p>
            <a:pPr>
              <a:defRPr/>
            </a:pPr>
            <a:endParaRPr lang="de-DE" altLang="de-DE"/>
          </a:p>
        </p:txBody>
      </p:sp>
      <p:sp>
        <p:nvSpPr>
          <p:cNvPr id="21507" name="Rectangle 3"/>
          <p:cNvSpPr>
            <a:spLocks noGrp="1" noChangeArrowheads="1"/>
          </p:cNvSpPr>
          <p:nvPr>
            <p:ph type="dt" sz="quarter" idx="1"/>
          </p:nvPr>
        </p:nvSpPr>
        <p:spPr bwMode="auto">
          <a:xfrm>
            <a:off x="3849482" y="0"/>
            <a:ext cx="2946575" cy="49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charset="0"/>
              </a:defRPr>
            </a:lvl1pPr>
          </a:lstStyle>
          <a:p>
            <a:pPr>
              <a:defRPr/>
            </a:pPr>
            <a:fld id="{D30A09FF-988E-4C4E-B60F-90865BFBC233}" type="datetimeFigureOut">
              <a:rPr lang="de-DE" altLang="de-DE"/>
              <a:pPr>
                <a:defRPr/>
              </a:pPr>
              <a:t>01.03.2019</a:t>
            </a:fld>
            <a:endParaRPr lang="de-DE" altLang="de-DE"/>
          </a:p>
        </p:txBody>
      </p:sp>
      <p:sp>
        <p:nvSpPr>
          <p:cNvPr id="21508" name="Rectangle 4"/>
          <p:cNvSpPr>
            <a:spLocks noGrp="1" noChangeArrowheads="1"/>
          </p:cNvSpPr>
          <p:nvPr>
            <p:ph type="ftr" sz="quarter" idx="2"/>
          </p:nvPr>
        </p:nvSpPr>
        <p:spPr bwMode="auto">
          <a:xfrm>
            <a:off x="0" y="9376978"/>
            <a:ext cx="2946576" cy="49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Calibri" pitchFamily="34" charset="0"/>
                <a:cs typeface="Arial" charset="0"/>
              </a:defRPr>
            </a:lvl1pPr>
          </a:lstStyle>
          <a:p>
            <a:pPr>
              <a:defRPr/>
            </a:pPr>
            <a:endParaRPr lang="de-DE" altLang="de-DE"/>
          </a:p>
        </p:txBody>
      </p:sp>
      <p:sp>
        <p:nvSpPr>
          <p:cNvPr id="21509" name="Rectangle 5"/>
          <p:cNvSpPr>
            <a:spLocks noGrp="1" noChangeArrowheads="1"/>
          </p:cNvSpPr>
          <p:nvPr>
            <p:ph type="sldNum" sz="quarter" idx="3"/>
          </p:nvPr>
        </p:nvSpPr>
        <p:spPr bwMode="auto">
          <a:xfrm>
            <a:off x="3849482" y="9376978"/>
            <a:ext cx="2946575" cy="49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DD69EBC-19F4-449D-B2E1-5646476A3BFD}" type="slidenum">
              <a:rPr lang="de-DE" altLang="de-DE"/>
              <a:pPr/>
              <a:t>‹Nr.›</a:t>
            </a:fld>
            <a:endParaRPr lang="de-DE" altLang="de-DE"/>
          </a:p>
        </p:txBody>
      </p:sp>
    </p:spTree>
    <p:extLst>
      <p:ext uri="{BB962C8B-B14F-4D97-AF65-F5344CB8AC3E}">
        <p14:creationId xmlns:p14="http://schemas.microsoft.com/office/powerpoint/2010/main" val="2863196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576" cy="494107"/>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49482" y="0"/>
            <a:ext cx="2946575" cy="494107"/>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848C6BA-D92F-4F0A-A086-B35855EB8BC8}" type="datetimeFigureOut">
              <a:rPr lang="de-DE"/>
              <a:pPr>
                <a:defRPr/>
              </a:pPr>
              <a:t>01.03.2019</a:t>
            </a:fld>
            <a:endParaRPr lang="de-DE"/>
          </a:p>
        </p:txBody>
      </p:sp>
      <p:sp>
        <p:nvSpPr>
          <p:cNvPr id="4" name="Folienbildplatzhalter 3"/>
          <p:cNvSpPr>
            <a:spLocks noGrp="1" noRot="1" noChangeAspect="1"/>
          </p:cNvSpPr>
          <p:nvPr>
            <p:ph type="sldImg" idx="2"/>
          </p:nvPr>
        </p:nvSpPr>
        <p:spPr>
          <a:xfrm>
            <a:off x="930275" y="739775"/>
            <a:ext cx="4937125" cy="370205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606" y="4688489"/>
            <a:ext cx="5438464" cy="4443804"/>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376978"/>
            <a:ext cx="2946576" cy="49410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49482" y="9376978"/>
            <a:ext cx="2946575" cy="49410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D7E5A14-81E8-499E-88F5-F96ABD425F5B}" type="slidenum">
              <a:rPr lang="de-DE" altLang="de-DE"/>
              <a:pPr/>
              <a:t>‹Nr.›</a:t>
            </a:fld>
            <a:endParaRPr lang="de-DE" altLang="de-DE"/>
          </a:p>
        </p:txBody>
      </p:sp>
    </p:spTree>
    <p:extLst>
      <p:ext uri="{BB962C8B-B14F-4D97-AF65-F5344CB8AC3E}">
        <p14:creationId xmlns:p14="http://schemas.microsoft.com/office/powerpoint/2010/main" val="3082054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Beispiel wie Impressum bei </a:t>
            </a:r>
            <a:r>
              <a:rPr lang="de-DE" dirty="0" err="1" smtClean="0"/>
              <a:t>Insta</a:t>
            </a:r>
            <a:endParaRPr lang="de-DE" dirty="0"/>
          </a:p>
        </p:txBody>
      </p:sp>
      <p:sp>
        <p:nvSpPr>
          <p:cNvPr id="4" name="Foliennummernplatzhalter 3"/>
          <p:cNvSpPr>
            <a:spLocks noGrp="1"/>
          </p:cNvSpPr>
          <p:nvPr>
            <p:ph type="sldNum" sz="quarter" idx="10"/>
          </p:nvPr>
        </p:nvSpPr>
        <p:spPr/>
        <p:txBody>
          <a:bodyPr/>
          <a:lstStyle/>
          <a:p>
            <a:fld id="{1D7E5A14-81E8-499E-88F5-F96ABD425F5B}" type="slidenum">
              <a:rPr lang="de-DE" altLang="de-DE" smtClean="0"/>
              <a:pPr/>
              <a:t>7</a:t>
            </a:fld>
            <a:endParaRPr lang="de-DE" altLang="de-DE"/>
          </a:p>
        </p:txBody>
      </p:sp>
    </p:spTree>
    <p:extLst>
      <p:ext uri="{BB962C8B-B14F-4D97-AF65-F5344CB8AC3E}">
        <p14:creationId xmlns:p14="http://schemas.microsoft.com/office/powerpoint/2010/main" val="194493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E632034E-AAA1-46B2-B76D-39DAF6B8478B}" type="datetime1">
              <a:rPr lang="de-DE"/>
              <a:pPr>
                <a:defRPr/>
              </a:pPr>
              <a:t>01.03.2019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B93BDEBA-6E9B-4DA2-AF37-A849F7969C77}" type="slidenum">
              <a:rPr lang="de-DE" altLang="de-DE"/>
              <a:pPr/>
              <a:t>‹Nr.›</a:t>
            </a:fld>
            <a:endParaRPr lang="de-DE" altLang="de-DE"/>
          </a:p>
        </p:txBody>
      </p:sp>
    </p:spTree>
    <p:extLst>
      <p:ext uri="{BB962C8B-B14F-4D97-AF65-F5344CB8AC3E}">
        <p14:creationId xmlns:p14="http://schemas.microsoft.com/office/powerpoint/2010/main" val="300143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65014AC1-CD4D-4ABA-8A71-15EE94A0FC0B}" type="datetime1">
              <a:rPr lang="de-DE"/>
              <a:pPr>
                <a:defRPr/>
              </a:pPr>
              <a:t>01.03.2019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8A118238-7980-48A5-8257-B5FCC9D2C4AB}" type="slidenum">
              <a:rPr lang="de-DE" altLang="de-DE"/>
              <a:pPr/>
              <a:t>‹Nr.›</a:t>
            </a:fld>
            <a:endParaRPr lang="de-DE" altLang="de-DE"/>
          </a:p>
        </p:txBody>
      </p:sp>
    </p:spTree>
    <p:extLst>
      <p:ext uri="{BB962C8B-B14F-4D97-AF65-F5344CB8AC3E}">
        <p14:creationId xmlns:p14="http://schemas.microsoft.com/office/powerpoint/2010/main" val="127077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6D5F61E6-30E4-4A9A-BF1B-F98BA359A40F}" type="datetime1">
              <a:rPr lang="de-DE"/>
              <a:pPr>
                <a:defRPr/>
              </a:pPr>
              <a:t>01.03.2019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E9F98E4C-D408-43CB-9458-BC4AA79BB2FE}" type="slidenum">
              <a:rPr lang="de-DE" altLang="de-DE"/>
              <a:pPr/>
              <a:t>‹Nr.›</a:t>
            </a:fld>
            <a:endParaRPr lang="de-DE" altLang="de-DE"/>
          </a:p>
        </p:txBody>
      </p:sp>
    </p:spTree>
    <p:extLst>
      <p:ext uri="{BB962C8B-B14F-4D97-AF65-F5344CB8AC3E}">
        <p14:creationId xmlns:p14="http://schemas.microsoft.com/office/powerpoint/2010/main" val="2520348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89041B5-4CDE-4F02-8314-256F2AEC34F9}" type="datetimeFigureOut">
              <a:rPr lang="de-DE" smtClean="0"/>
              <a:t>01.03.2019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774685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89041B5-4CDE-4F02-8314-256F2AEC34F9}" type="datetimeFigureOut">
              <a:rPr lang="de-DE" smtClean="0"/>
              <a:t>01.03.2019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1276771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F89041B5-4CDE-4F02-8314-256F2AEC34F9}" type="datetimeFigureOut">
              <a:rPr lang="de-DE" smtClean="0"/>
              <a:t>01.03.2019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91425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89041B5-4CDE-4F02-8314-256F2AEC34F9}" type="datetimeFigureOut">
              <a:rPr lang="de-DE" smtClean="0"/>
              <a:t>01.03.2019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2385835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a:prstGeom prst="rect">
            <a:avLst/>
          </a:prstGeo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89041B5-4CDE-4F02-8314-256F2AEC34F9}" type="datetimeFigureOut">
              <a:rPr lang="de-DE" smtClean="0"/>
              <a:t>01.03.2019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152531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89041B5-4CDE-4F02-8314-256F2AEC34F9}" type="datetimeFigureOut">
              <a:rPr lang="de-DE" smtClean="0"/>
              <a:t>01.03.2019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1261275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9041B5-4CDE-4F02-8314-256F2AEC34F9}" type="datetimeFigureOut">
              <a:rPr lang="de-DE" smtClean="0"/>
              <a:t>01.03.2019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1794195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89041B5-4CDE-4F02-8314-256F2AEC34F9}" type="datetimeFigureOut">
              <a:rPr lang="de-DE" smtClean="0"/>
              <a:t>01.03.2019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271846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9FB0C5B-9972-4A7A-A019-24E3B28F23C6}" type="datetime1">
              <a:rPr lang="de-DE"/>
              <a:pPr>
                <a:defRPr/>
              </a:pPr>
              <a:t>01.03.2019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F73431E6-52DA-4F1F-81A9-FF16B126F86B}" type="slidenum">
              <a:rPr lang="de-DE" altLang="de-DE"/>
              <a:pPr/>
              <a:t>‹Nr.›</a:t>
            </a:fld>
            <a:endParaRPr lang="de-DE" altLang="de-DE"/>
          </a:p>
        </p:txBody>
      </p:sp>
    </p:spTree>
    <p:extLst>
      <p:ext uri="{BB962C8B-B14F-4D97-AF65-F5344CB8AC3E}">
        <p14:creationId xmlns:p14="http://schemas.microsoft.com/office/powerpoint/2010/main" val="8272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89041B5-4CDE-4F02-8314-256F2AEC34F9}" type="datetimeFigureOut">
              <a:rPr lang="de-DE" smtClean="0"/>
              <a:t>01.03.2019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012934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89041B5-4CDE-4F02-8314-256F2AEC34F9}" type="datetimeFigureOut">
              <a:rPr lang="de-DE" smtClean="0"/>
              <a:t>01.03.2019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701736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89041B5-4CDE-4F02-8314-256F2AEC34F9}" type="datetimeFigureOut">
              <a:rPr lang="de-DE" smtClean="0"/>
              <a:t>01.03.2019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415776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262FC1AC-D6F9-417C-9CFB-87E96594D6D1}" type="datetime1">
              <a:rPr lang="de-DE"/>
              <a:pPr>
                <a:defRPr/>
              </a:pPr>
              <a:t>01.03.2019</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FD221E7D-11C9-418F-9415-DBB7495E2B5B}" type="slidenum">
              <a:rPr lang="de-DE" altLang="de-DE"/>
              <a:pPr/>
              <a:t>‹Nr.›</a:t>
            </a:fld>
            <a:endParaRPr lang="de-DE" altLang="de-DE"/>
          </a:p>
        </p:txBody>
      </p:sp>
    </p:spTree>
    <p:extLst>
      <p:ext uri="{BB962C8B-B14F-4D97-AF65-F5344CB8AC3E}">
        <p14:creationId xmlns:p14="http://schemas.microsoft.com/office/powerpoint/2010/main" val="278425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90027738-3917-4373-B386-3582F4E3375E}" type="datetime1">
              <a:rPr lang="de-DE"/>
              <a:pPr>
                <a:defRPr/>
              </a:pPr>
              <a:t>01.03.2019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0F5FBC58-BABF-4F97-9071-845213780448}" type="slidenum">
              <a:rPr lang="de-DE" altLang="de-DE"/>
              <a:pPr/>
              <a:t>‹Nr.›</a:t>
            </a:fld>
            <a:endParaRPr lang="de-DE" altLang="de-DE"/>
          </a:p>
        </p:txBody>
      </p:sp>
    </p:spTree>
    <p:extLst>
      <p:ext uri="{BB962C8B-B14F-4D97-AF65-F5344CB8AC3E}">
        <p14:creationId xmlns:p14="http://schemas.microsoft.com/office/powerpoint/2010/main" val="13801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734EBEBD-AA36-46F9-BBC5-16945AF54A5F}" type="datetime1">
              <a:rPr lang="de-DE"/>
              <a:pPr>
                <a:defRPr/>
              </a:pPr>
              <a:t>01.03.2019</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fld id="{7EC9320B-99A0-41BF-A078-75AFB20D2F8A}" type="slidenum">
              <a:rPr lang="de-DE" altLang="de-DE"/>
              <a:pPr/>
              <a:t>‹Nr.›</a:t>
            </a:fld>
            <a:endParaRPr lang="de-DE" altLang="de-DE"/>
          </a:p>
        </p:txBody>
      </p:sp>
    </p:spTree>
    <p:extLst>
      <p:ext uri="{BB962C8B-B14F-4D97-AF65-F5344CB8AC3E}">
        <p14:creationId xmlns:p14="http://schemas.microsoft.com/office/powerpoint/2010/main" val="254135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5A54DD7-85BC-4F15-AFA1-2749D590BFE0}" type="datetime1">
              <a:rPr lang="de-DE"/>
              <a:pPr>
                <a:defRPr/>
              </a:pPr>
              <a:t>01.03.2019</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fld id="{B05D8C33-B558-455C-8B15-676C17EBF9D1}" type="slidenum">
              <a:rPr lang="de-DE" altLang="de-DE"/>
              <a:pPr/>
              <a:t>‹Nr.›</a:t>
            </a:fld>
            <a:endParaRPr lang="de-DE" altLang="de-DE"/>
          </a:p>
        </p:txBody>
      </p:sp>
    </p:spTree>
    <p:extLst>
      <p:ext uri="{BB962C8B-B14F-4D97-AF65-F5344CB8AC3E}">
        <p14:creationId xmlns:p14="http://schemas.microsoft.com/office/powerpoint/2010/main" val="426718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74BF4411-D9F4-4683-9321-0ECA1E838006}" type="datetime1">
              <a:rPr lang="de-DE"/>
              <a:pPr>
                <a:defRPr/>
              </a:pPr>
              <a:t>01.03.2019</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fld id="{A2BD9987-2CE7-4D20-BBE6-4A36DE0C93F3}" type="slidenum">
              <a:rPr lang="de-DE" altLang="de-DE"/>
              <a:pPr/>
              <a:t>‹Nr.›</a:t>
            </a:fld>
            <a:endParaRPr lang="de-DE" altLang="de-DE"/>
          </a:p>
        </p:txBody>
      </p:sp>
    </p:spTree>
    <p:extLst>
      <p:ext uri="{BB962C8B-B14F-4D97-AF65-F5344CB8AC3E}">
        <p14:creationId xmlns:p14="http://schemas.microsoft.com/office/powerpoint/2010/main" val="361689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FD95D97-F734-46EC-B4AD-0BE20C48ECAE}" type="datetime1">
              <a:rPr lang="de-DE"/>
              <a:pPr>
                <a:defRPr/>
              </a:pPr>
              <a:t>01.03.2019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1EF78F9A-1C18-4880-B710-F308AA0A57DE}" type="slidenum">
              <a:rPr lang="de-DE" altLang="de-DE"/>
              <a:pPr/>
              <a:t>‹Nr.›</a:t>
            </a:fld>
            <a:endParaRPr lang="de-DE" altLang="de-DE"/>
          </a:p>
        </p:txBody>
      </p:sp>
    </p:spTree>
    <p:extLst>
      <p:ext uri="{BB962C8B-B14F-4D97-AF65-F5344CB8AC3E}">
        <p14:creationId xmlns:p14="http://schemas.microsoft.com/office/powerpoint/2010/main" val="320944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7C2D0182-BA59-461C-B641-CD9B1F42E371}" type="datetime1">
              <a:rPr lang="de-DE"/>
              <a:pPr>
                <a:defRPr/>
              </a:pPr>
              <a:t>01.03.2019</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327C1423-89AE-4580-8D87-8BCFFD59B96A}" type="slidenum">
              <a:rPr lang="de-DE" altLang="de-DE"/>
              <a:pPr/>
              <a:t>‹Nr.›</a:t>
            </a:fld>
            <a:endParaRPr lang="de-DE" altLang="de-DE"/>
          </a:p>
        </p:txBody>
      </p:sp>
    </p:spTree>
    <p:extLst>
      <p:ext uri="{BB962C8B-B14F-4D97-AF65-F5344CB8AC3E}">
        <p14:creationId xmlns:p14="http://schemas.microsoft.com/office/powerpoint/2010/main" val="94937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11163" y="12576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de-DE" altLang="de-DE" dirty="0"/>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D60B79A-C5B3-442B-992E-F4DE12B5EE5D}" type="datetime1">
              <a:rPr lang="de-DE"/>
              <a:pPr>
                <a:defRPr/>
              </a:pPr>
              <a:t>01.03.2019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de-DE" dirty="0" err="1"/>
              <a:t>Lodigkeit</a:t>
            </a:r>
            <a:r>
              <a:rPr lang="de-DE" dirty="0"/>
              <a:t> Rechtsanwälte</a:t>
            </a:r>
          </a:p>
          <a:p>
            <a:pPr>
              <a:defRPr/>
            </a:pPr>
            <a:r>
              <a:rPr lang="de-DE" dirty="0"/>
              <a:t>Internet – IT - Medien</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ACB14AE-0B53-41F9-9B43-8A41DC092C05}" type="slidenum">
              <a:rPr lang="de-DE" altLang="de-DE"/>
              <a:pPr/>
              <a:t>‹Nr.›</a:t>
            </a:fld>
            <a:endParaRPr lang="de-DE" altLang="de-DE"/>
          </a:p>
        </p:txBody>
      </p:sp>
      <p:pic>
        <p:nvPicPr>
          <p:cNvPr id="7" name="Inhaltsplatzhalter 5" descr="logo lodigkeit.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a:xfrm>
            <a:off x="6084888" y="188913"/>
            <a:ext cx="2555875" cy="866775"/>
          </a:xfrm>
          <a:prstGeom prst="rect">
            <a:avLst/>
          </a:prstGeom>
        </p:spPr>
      </p:pic>
      <p:cxnSp>
        <p:nvCxnSpPr>
          <p:cNvPr id="3" name="Gerader Verbinder 2"/>
          <p:cNvCxnSpPr/>
          <p:nvPr userDrawn="1"/>
        </p:nvCxnSpPr>
        <p:spPr>
          <a:xfrm>
            <a:off x="0" y="1268760"/>
            <a:ext cx="9144000" cy="0"/>
          </a:xfrm>
          <a:prstGeom prst="line">
            <a:avLst/>
          </a:prstGeom>
          <a:ln w="38100"/>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54063" y="1504784"/>
            <a:ext cx="7886700" cy="3580400"/>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041B5-4CDE-4F02-8314-256F2AEC34F9}" type="datetimeFigureOut">
              <a:rPr lang="de-DE" smtClean="0"/>
              <a:t>01.03.2019</a:t>
            </a:fld>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35114-FC06-4F43-9985-D7E90C06AC6D}" type="slidenum">
              <a:rPr lang="de-DE" smtClean="0"/>
              <a:t>‹Nr.›</a:t>
            </a:fld>
            <a:endParaRPr lang="de-DE"/>
          </a:p>
        </p:txBody>
      </p:sp>
      <p:pic>
        <p:nvPicPr>
          <p:cNvPr id="7" name="Inhaltsplatzhalter 5" descr="logo lodigkeit.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a:xfrm>
            <a:off x="6084888" y="188913"/>
            <a:ext cx="2555875" cy="866775"/>
          </a:xfrm>
          <a:prstGeom prst="rect">
            <a:avLst/>
          </a:prstGeom>
        </p:spPr>
      </p:pic>
      <p:cxnSp>
        <p:nvCxnSpPr>
          <p:cNvPr id="8" name="Gerader Verbinder 7"/>
          <p:cNvCxnSpPr/>
          <p:nvPr userDrawn="1"/>
        </p:nvCxnSpPr>
        <p:spPr>
          <a:xfrm>
            <a:off x="0" y="1268760"/>
            <a:ext cx="9144000" cy="0"/>
          </a:xfrm>
          <a:prstGeom prst="line">
            <a:avLst/>
          </a:prstGeom>
          <a:noFill/>
          <a:ln w="38100" cap="flat" cmpd="sng" algn="ctr">
            <a:solidFill>
              <a:srgbClr val="C0504D">
                <a:shade val="95000"/>
                <a:satMod val="105000"/>
              </a:srgbClr>
            </a:solidFill>
            <a:prstDash val="solid"/>
          </a:ln>
          <a:effectLst/>
        </p:spPr>
      </p:cxnSp>
      <p:sp>
        <p:nvSpPr>
          <p:cNvPr id="9" name="Rectangle 4"/>
          <p:cNvSpPr>
            <a:spLocks noChangeArrowheads="1"/>
          </p:cNvSpPr>
          <p:nvPr userDrawn="1"/>
        </p:nvSpPr>
        <p:spPr bwMode="auto">
          <a:xfrm>
            <a:off x="0" y="5516563"/>
            <a:ext cx="9144000" cy="1341437"/>
          </a:xfrm>
          <a:prstGeom prst="rect">
            <a:avLst/>
          </a:prstGeom>
          <a:gradFill rotWithShape="1">
            <a:gsLst>
              <a:gs pos="0">
                <a:srgbClr val="4D0000"/>
              </a:gs>
              <a:gs pos="50000">
                <a:srgbClr val="730000"/>
              </a:gs>
              <a:gs pos="100000">
                <a:srgbClr val="8A0000"/>
              </a:gs>
            </a:gsLst>
            <a:lin ang="18900000" scaled="1"/>
          </a:gradFill>
          <a:ln w="9525">
            <a:solidFill>
              <a:srgbClr val="800000"/>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200">
                <a:solidFill>
                  <a:prstClr val="white"/>
                </a:solidFill>
                <a:latin typeface="Verdana" panose="020B0604030504040204" pitchFamily="34" charset="0"/>
              </a:rPr>
              <a:t>Rechtsanwalt Dr. Klaus Lodigkeit, LL. M.</a:t>
            </a:r>
          </a:p>
          <a:p>
            <a:pPr eaLnBrk="1" hangingPunct="1">
              <a:spcBef>
                <a:spcPct val="0"/>
              </a:spcBef>
              <a:buFontTx/>
              <a:buNone/>
            </a:pPr>
            <a:r>
              <a:rPr lang="de-DE" altLang="de-DE" sz="1200">
                <a:solidFill>
                  <a:prstClr val="white"/>
                </a:solidFill>
                <a:latin typeface="Verdana" panose="020B0604030504040204" pitchFamily="34" charset="0"/>
              </a:rPr>
              <a:t>Poststraße 25 · 20354 Hamburg</a:t>
            </a:r>
          </a:p>
          <a:p>
            <a:pPr eaLnBrk="1" hangingPunct="1">
              <a:spcBef>
                <a:spcPct val="0"/>
              </a:spcBef>
              <a:buFontTx/>
              <a:buNone/>
            </a:pPr>
            <a:r>
              <a:rPr lang="de-DE" altLang="de-DE" sz="1200">
                <a:solidFill>
                  <a:prstClr val="white"/>
                </a:solidFill>
                <a:latin typeface="Verdana" panose="020B0604030504040204" pitchFamily="34" charset="0"/>
              </a:rPr>
              <a:t>Tel. (040) 35 00 48 90 · Fax (040) 35 00 48 910</a:t>
            </a:r>
          </a:p>
          <a:p>
            <a:pPr eaLnBrk="1" hangingPunct="1">
              <a:spcBef>
                <a:spcPct val="0"/>
              </a:spcBef>
              <a:buFontTx/>
              <a:buNone/>
            </a:pPr>
            <a:r>
              <a:rPr lang="de-DE" altLang="de-DE" sz="1200">
                <a:solidFill>
                  <a:prstClr val="white"/>
                </a:solidFill>
                <a:latin typeface="Verdana" panose="020B0604030504040204" pitchFamily="34" charset="0"/>
              </a:rPr>
              <a:t>www.internetrecht-hamburg.de · info@it-recht.net</a:t>
            </a:r>
          </a:p>
        </p:txBody>
      </p:sp>
    </p:spTree>
    <p:extLst>
      <p:ext uri="{BB962C8B-B14F-4D97-AF65-F5344CB8AC3E}">
        <p14:creationId xmlns:p14="http://schemas.microsoft.com/office/powerpoint/2010/main" val="2488137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SEVr6NFaNW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meinblog.de/impressum.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einblog.de/Impressum-Datenschutz.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2980057"/>
            <a:ext cx="6400800" cy="864493"/>
          </a:xfrm>
        </p:spPr>
        <p:txBody>
          <a:bodyPr rtlCol="0">
            <a:normAutofit/>
          </a:bodyPr>
          <a:lstStyle/>
          <a:p>
            <a:pPr eaLnBrk="1" fontAlgn="auto" hangingPunct="1">
              <a:spcAft>
                <a:spcPts val="0"/>
              </a:spcAft>
              <a:defRPr/>
            </a:pPr>
            <a:r>
              <a:rPr lang="de-DE" sz="2000" dirty="0">
                <a:solidFill>
                  <a:schemeClr val="tx1"/>
                </a:solidFill>
                <a:latin typeface="Verdana" pitchFamily="34" charset="0"/>
                <a:ea typeface="Verdana" pitchFamily="34" charset="0"/>
                <a:cs typeface="Verdana" pitchFamily="34" charset="0"/>
              </a:rPr>
              <a:t>von Rechtsanwalt Dr. Klaus </a:t>
            </a:r>
            <a:r>
              <a:rPr lang="de-DE" sz="2000" dirty="0" err="1">
                <a:solidFill>
                  <a:schemeClr val="tx1"/>
                </a:solidFill>
                <a:latin typeface="Verdana" pitchFamily="34" charset="0"/>
                <a:ea typeface="Verdana" pitchFamily="34" charset="0"/>
                <a:cs typeface="Verdana" pitchFamily="34" charset="0"/>
              </a:rPr>
              <a:t>Lodigkeit</a:t>
            </a:r>
            <a:r>
              <a:rPr lang="de-DE" sz="2000" dirty="0">
                <a:solidFill>
                  <a:schemeClr val="tx1"/>
                </a:solidFill>
                <a:latin typeface="Verdana" pitchFamily="34" charset="0"/>
                <a:ea typeface="Verdana" pitchFamily="34" charset="0"/>
                <a:cs typeface="Verdana" pitchFamily="34" charset="0"/>
              </a:rPr>
              <a:t>, LL. M.</a:t>
            </a:r>
          </a:p>
          <a:p>
            <a:pPr eaLnBrk="1" fontAlgn="auto" hangingPunct="1">
              <a:spcAft>
                <a:spcPts val="0"/>
              </a:spcAft>
              <a:defRPr/>
            </a:pPr>
            <a:r>
              <a:rPr lang="de-DE" sz="2000" dirty="0">
                <a:solidFill>
                  <a:schemeClr val="tx1"/>
                </a:solidFill>
                <a:latin typeface="Verdana" pitchFamily="34" charset="0"/>
                <a:ea typeface="Verdana" pitchFamily="34" charset="0"/>
                <a:cs typeface="Verdana" pitchFamily="34" charset="0"/>
              </a:rPr>
              <a:t>www.it-recht.net</a:t>
            </a:r>
          </a:p>
          <a:p>
            <a:pPr eaLnBrk="1" fontAlgn="auto" hangingPunct="1">
              <a:spcAft>
                <a:spcPts val="0"/>
              </a:spcAft>
              <a:defRPr/>
            </a:pPr>
            <a:endParaRPr lang="de-DE" dirty="0"/>
          </a:p>
        </p:txBody>
      </p:sp>
      <p:sp>
        <p:nvSpPr>
          <p:cNvPr id="2052" name="Rectangle 4"/>
          <p:cNvSpPr>
            <a:spLocks noChangeArrowheads="1"/>
          </p:cNvSpPr>
          <p:nvPr/>
        </p:nvSpPr>
        <p:spPr bwMode="auto">
          <a:xfrm>
            <a:off x="0" y="5516563"/>
            <a:ext cx="9144000" cy="1341437"/>
          </a:xfrm>
          <a:prstGeom prst="rect">
            <a:avLst/>
          </a:prstGeom>
          <a:gradFill rotWithShape="1">
            <a:gsLst>
              <a:gs pos="0">
                <a:srgbClr val="4D0000"/>
              </a:gs>
              <a:gs pos="50000">
                <a:srgbClr val="730000"/>
              </a:gs>
              <a:gs pos="100000">
                <a:srgbClr val="8A0000"/>
              </a:gs>
            </a:gsLst>
            <a:lin ang="18900000" scaled="1"/>
          </a:gradFill>
          <a:ln w="9525">
            <a:solidFill>
              <a:srgbClr val="800000"/>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200">
                <a:solidFill>
                  <a:schemeClr val="bg1"/>
                </a:solidFill>
                <a:latin typeface="Verdana" panose="020B0604030504040204" pitchFamily="34" charset="0"/>
              </a:rPr>
              <a:t>Rechtsanwalt Dr. Klaus Lodigkeit, LL. M.</a:t>
            </a:r>
          </a:p>
          <a:p>
            <a:pPr eaLnBrk="1" hangingPunct="1">
              <a:spcBef>
                <a:spcPct val="0"/>
              </a:spcBef>
              <a:buFontTx/>
              <a:buNone/>
            </a:pPr>
            <a:r>
              <a:rPr lang="de-DE" altLang="de-DE" sz="1200">
                <a:solidFill>
                  <a:schemeClr val="bg1"/>
                </a:solidFill>
                <a:latin typeface="Verdana" panose="020B0604030504040204" pitchFamily="34" charset="0"/>
              </a:rPr>
              <a:t>Poststraße 25 · 20354 Hamburg</a:t>
            </a:r>
          </a:p>
          <a:p>
            <a:pPr eaLnBrk="1" hangingPunct="1">
              <a:spcBef>
                <a:spcPct val="0"/>
              </a:spcBef>
              <a:buFontTx/>
              <a:buNone/>
            </a:pPr>
            <a:r>
              <a:rPr lang="de-DE" altLang="de-DE" sz="1200">
                <a:solidFill>
                  <a:schemeClr val="bg1"/>
                </a:solidFill>
                <a:latin typeface="Verdana" panose="020B0604030504040204" pitchFamily="34" charset="0"/>
              </a:rPr>
              <a:t>Tel. (040) 35 00 48 90 · Fax (040) 35 00 48 910</a:t>
            </a:r>
          </a:p>
          <a:p>
            <a:pPr eaLnBrk="1" hangingPunct="1">
              <a:spcBef>
                <a:spcPct val="0"/>
              </a:spcBef>
              <a:buFontTx/>
              <a:buNone/>
            </a:pPr>
            <a:r>
              <a:rPr lang="de-DE" altLang="de-DE" sz="1200">
                <a:solidFill>
                  <a:schemeClr val="bg1"/>
                </a:solidFill>
                <a:latin typeface="Verdana" panose="020B0604030504040204" pitchFamily="34" charset="0"/>
              </a:rPr>
              <a:t>www.internetrecht-hamburg.de · info@it-recht.net</a:t>
            </a:r>
          </a:p>
        </p:txBody>
      </p:sp>
      <p:sp>
        <p:nvSpPr>
          <p:cNvPr id="6" name="Textfeld 5"/>
          <p:cNvSpPr txBox="1"/>
          <p:nvPr/>
        </p:nvSpPr>
        <p:spPr>
          <a:xfrm>
            <a:off x="3131840" y="4014897"/>
            <a:ext cx="2880320" cy="369332"/>
          </a:xfrm>
          <a:prstGeom prst="rect">
            <a:avLst/>
          </a:prstGeom>
          <a:noFill/>
        </p:spPr>
        <p:txBody>
          <a:bodyPr wrap="square" rtlCol="0">
            <a:spAutoFit/>
          </a:bodyPr>
          <a:lstStyle/>
          <a:p>
            <a:pPr algn="ctr"/>
            <a:r>
              <a:rPr lang="de-DE" dirty="0"/>
              <a:t>in Kooperation mit</a:t>
            </a:r>
          </a:p>
        </p:txBody>
      </p:sp>
      <p:sp>
        <p:nvSpPr>
          <p:cNvPr id="7" name="Textfeld 6"/>
          <p:cNvSpPr txBox="1"/>
          <p:nvPr/>
        </p:nvSpPr>
        <p:spPr>
          <a:xfrm>
            <a:off x="1187624" y="1404584"/>
            <a:ext cx="6532748" cy="1661993"/>
          </a:xfrm>
          <a:prstGeom prst="rect">
            <a:avLst/>
          </a:prstGeom>
          <a:noFill/>
        </p:spPr>
        <p:txBody>
          <a:bodyPr wrap="square" rtlCol="0">
            <a:spAutoFit/>
          </a:bodyPr>
          <a:lstStyle/>
          <a:p>
            <a:pPr algn="ctr">
              <a:lnSpc>
                <a:spcPct val="150000"/>
              </a:lnSpc>
            </a:pPr>
            <a:r>
              <a:rPr lang="de-DE" sz="3600" b="1" dirty="0" err="1" smtClean="0">
                <a:solidFill>
                  <a:schemeClr val="accent2">
                    <a:lumMod val="75000"/>
                  </a:schemeClr>
                </a:solidFill>
              </a:rPr>
              <a:t>Instagramprofil</a:t>
            </a:r>
            <a:r>
              <a:rPr lang="de-DE" sz="3600" b="1" dirty="0" smtClean="0">
                <a:solidFill>
                  <a:schemeClr val="accent2">
                    <a:lumMod val="75000"/>
                  </a:schemeClr>
                </a:solidFill>
              </a:rPr>
              <a:t>-Optimierung</a:t>
            </a:r>
            <a:endParaRPr lang="de-DE" sz="3600" b="1" dirty="0">
              <a:solidFill>
                <a:schemeClr val="accent2">
                  <a:lumMod val="75000"/>
                </a:schemeClr>
              </a:solidFill>
            </a:endParaRPr>
          </a:p>
          <a:p>
            <a:pPr algn="ctr">
              <a:lnSpc>
                <a:spcPct val="150000"/>
              </a:lnSpc>
            </a:pPr>
            <a:r>
              <a:rPr lang="de-DE" sz="3200" b="1" dirty="0">
                <a:solidFill>
                  <a:schemeClr val="accent2">
                    <a:lumMod val="75000"/>
                  </a:schemeClr>
                </a:solidFill>
              </a:rPr>
              <a:t>Die Perspektive des Rechts</a:t>
            </a:r>
          </a:p>
        </p:txBody>
      </p:sp>
      <p:sp>
        <p:nvSpPr>
          <p:cNvPr id="2" name="Rechteck 1"/>
          <p:cNvSpPr/>
          <p:nvPr/>
        </p:nvSpPr>
        <p:spPr>
          <a:xfrm>
            <a:off x="5220072" y="4438853"/>
            <a:ext cx="1368152" cy="646331"/>
          </a:xfrm>
          <a:prstGeom prst="rect">
            <a:avLst/>
          </a:prstGeom>
        </p:spPr>
        <p:txBody>
          <a:bodyPr wrap="square">
            <a:spAutoFit/>
          </a:bodyPr>
          <a:lstStyle/>
          <a:p>
            <a:r>
              <a:rPr lang="de-DE" sz="1200" dirty="0"/>
              <a:t>ROI Max GmbH</a:t>
            </a:r>
            <a:br>
              <a:rPr lang="de-DE" sz="1200" dirty="0"/>
            </a:br>
            <a:r>
              <a:rPr lang="de-DE" sz="1200" dirty="0"/>
              <a:t>Stahltwiete 23</a:t>
            </a:r>
            <a:br>
              <a:rPr lang="de-DE" sz="1200" dirty="0"/>
            </a:br>
            <a:r>
              <a:rPr lang="de-DE" sz="1200" dirty="0"/>
              <a:t>22761 Hamburg</a:t>
            </a:r>
          </a:p>
        </p:txBody>
      </p:sp>
      <p:pic>
        <p:nvPicPr>
          <p:cNvPr id="1026" name="Picture 2" descr="C:\Users\sekretariat2\Desktop\Clipboar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391632"/>
            <a:ext cx="2276475" cy="695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10</a:t>
            </a:fld>
            <a:endParaRPr lang="de-DE" altLang="de-DE"/>
          </a:p>
        </p:txBody>
      </p:sp>
      <p:sp>
        <p:nvSpPr>
          <p:cNvPr id="4" name="Textfeld 3"/>
          <p:cNvSpPr txBox="1"/>
          <p:nvPr/>
        </p:nvSpPr>
        <p:spPr>
          <a:xfrm>
            <a:off x="323528" y="429002"/>
            <a:ext cx="4824536" cy="369332"/>
          </a:xfrm>
          <a:prstGeom prst="rect">
            <a:avLst/>
          </a:prstGeom>
          <a:noFill/>
        </p:spPr>
        <p:txBody>
          <a:bodyPr wrap="square" rtlCol="0">
            <a:spAutoFit/>
          </a:bodyPr>
          <a:lstStyle/>
          <a:p>
            <a:r>
              <a:rPr lang="de-DE" dirty="0" smtClean="0"/>
              <a:t>Exkurs: Datenschutzerklärung </a:t>
            </a:r>
            <a:endParaRPr lang="de-DE" dirty="0"/>
          </a:p>
        </p:txBody>
      </p:sp>
      <p:sp>
        <p:nvSpPr>
          <p:cNvPr id="5" name="Textfeld 4"/>
          <p:cNvSpPr txBox="1"/>
          <p:nvPr/>
        </p:nvSpPr>
        <p:spPr>
          <a:xfrm>
            <a:off x="1331640" y="1772816"/>
            <a:ext cx="2210862" cy="369332"/>
          </a:xfrm>
          <a:prstGeom prst="rect">
            <a:avLst/>
          </a:prstGeom>
          <a:noFill/>
        </p:spPr>
        <p:txBody>
          <a:bodyPr wrap="none" rtlCol="0">
            <a:spAutoFit/>
          </a:bodyPr>
          <a:lstStyle/>
          <a:p>
            <a:r>
              <a:rPr lang="de-DE" b="1" dirty="0" smtClean="0"/>
              <a:t>Optimale Lösung: </a:t>
            </a:r>
            <a:endParaRPr lang="de-DE" b="1" dirty="0"/>
          </a:p>
        </p:txBody>
      </p:sp>
      <p:sp>
        <p:nvSpPr>
          <p:cNvPr id="6" name="Textfeld 5"/>
          <p:cNvSpPr txBox="1"/>
          <p:nvPr/>
        </p:nvSpPr>
        <p:spPr>
          <a:xfrm>
            <a:off x="1331640" y="2420888"/>
            <a:ext cx="6768752" cy="2031325"/>
          </a:xfrm>
          <a:prstGeom prst="rect">
            <a:avLst/>
          </a:prstGeom>
          <a:noFill/>
        </p:spPr>
        <p:txBody>
          <a:bodyPr wrap="square" rtlCol="0">
            <a:spAutoFit/>
          </a:bodyPr>
          <a:lstStyle/>
          <a:p>
            <a:pPr marL="285750" indent="-285750">
              <a:buFont typeface="Arial" panose="020B0604020202020204" pitchFamily="34" charset="0"/>
              <a:buChar char="•"/>
            </a:pPr>
            <a:r>
              <a:rPr lang="de-DE" dirty="0" smtClean="0"/>
              <a:t>Individuelle Datenschutzerklärung auf der eigenen Website</a:t>
            </a:r>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r>
              <a:rPr lang="de-DE" dirty="0"/>
              <a:t>d</a:t>
            </a:r>
            <a:r>
              <a:rPr lang="de-DE" dirty="0" smtClean="0"/>
              <a:t>abei: Einbeziehung aller </a:t>
            </a:r>
            <a:r>
              <a:rPr lang="de-DE" dirty="0" err="1" smtClean="0"/>
              <a:t>Social</a:t>
            </a:r>
            <a:r>
              <a:rPr lang="de-DE" dirty="0" smtClean="0"/>
              <a:t>-Media-Profile und deren Datenverarbeitung </a:t>
            </a:r>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r>
              <a:rPr lang="de-DE" dirty="0" smtClean="0"/>
              <a:t>Leicht </a:t>
            </a:r>
            <a:r>
              <a:rPr lang="de-DE" dirty="0" smtClean="0"/>
              <a:t>erreichbare Verlinkung aller </a:t>
            </a:r>
            <a:r>
              <a:rPr lang="de-DE" dirty="0" err="1" smtClean="0"/>
              <a:t>Social</a:t>
            </a:r>
            <a:r>
              <a:rPr lang="de-DE" dirty="0" smtClean="0"/>
              <a:t>-Media-Profile mit der </a:t>
            </a:r>
            <a:r>
              <a:rPr lang="de-DE" dirty="0" smtClean="0"/>
              <a:t>Datenschutzerklärung </a:t>
            </a:r>
            <a:r>
              <a:rPr lang="de-DE" dirty="0" smtClean="0"/>
              <a:t>(wie beim Impressum) </a:t>
            </a:r>
            <a:endParaRPr lang="de-DE" dirty="0"/>
          </a:p>
        </p:txBody>
      </p:sp>
    </p:spTree>
    <p:extLst>
      <p:ext uri="{BB962C8B-B14F-4D97-AF65-F5344CB8AC3E}">
        <p14:creationId xmlns:p14="http://schemas.microsoft.com/office/powerpoint/2010/main" val="3771910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11</a:t>
            </a:fld>
            <a:endParaRPr lang="de-DE" altLang="de-DE"/>
          </a:p>
        </p:txBody>
      </p:sp>
      <p:sp>
        <p:nvSpPr>
          <p:cNvPr id="6" name="Textfeld 5"/>
          <p:cNvSpPr txBox="1"/>
          <p:nvPr/>
        </p:nvSpPr>
        <p:spPr>
          <a:xfrm>
            <a:off x="1727684" y="2348880"/>
            <a:ext cx="5688632" cy="1815882"/>
          </a:xfrm>
          <a:prstGeom prst="rect">
            <a:avLst/>
          </a:prstGeom>
          <a:noFill/>
        </p:spPr>
        <p:txBody>
          <a:bodyPr wrap="square" rtlCol="0">
            <a:spAutoFit/>
          </a:bodyPr>
          <a:lstStyle/>
          <a:p>
            <a:pPr algn="ctr"/>
            <a:r>
              <a:rPr lang="de-DE" sz="2800" u="sng" dirty="0"/>
              <a:t>Ich teile, also bin Ich!</a:t>
            </a:r>
          </a:p>
          <a:p>
            <a:pPr algn="ctr"/>
            <a:endParaRPr lang="de-DE" sz="2800" dirty="0"/>
          </a:p>
          <a:p>
            <a:pPr algn="ctr"/>
            <a:r>
              <a:rPr lang="de-DE" sz="2800" dirty="0"/>
              <a:t>Fremde Inhalte im eigenen </a:t>
            </a:r>
            <a:r>
              <a:rPr lang="de-DE" sz="2800" dirty="0" smtClean="0"/>
              <a:t>Instagram Profil</a:t>
            </a:r>
            <a:endParaRPr lang="de-DE" sz="2800" dirty="0"/>
          </a:p>
        </p:txBody>
      </p:sp>
      <p:sp>
        <p:nvSpPr>
          <p:cNvPr id="8" name="Textfeld 7"/>
          <p:cNvSpPr txBox="1"/>
          <p:nvPr/>
        </p:nvSpPr>
        <p:spPr>
          <a:xfrm>
            <a:off x="467544" y="486796"/>
            <a:ext cx="5328592" cy="369332"/>
          </a:xfrm>
          <a:prstGeom prst="rect">
            <a:avLst/>
          </a:prstGeom>
          <a:noFill/>
        </p:spPr>
        <p:txBody>
          <a:bodyPr wrap="square" rtlCol="0">
            <a:spAutoFit/>
          </a:bodyPr>
          <a:lstStyle/>
          <a:p>
            <a:r>
              <a:rPr lang="de-DE" dirty="0"/>
              <a:t>2. </a:t>
            </a:r>
            <a:r>
              <a:rPr lang="de-DE" dirty="0" smtClean="0"/>
              <a:t>Produkte und Dienstleistungen bei Instagram </a:t>
            </a:r>
            <a:endParaRPr lang="de-DE" dirty="0"/>
          </a:p>
        </p:txBody>
      </p:sp>
    </p:spTree>
    <p:extLst>
      <p:ext uri="{BB962C8B-B14F-4D97-AF65-F5344CB8AC3E}">
        <p14:creationId xmlns:p14="http://schemas.microsoft.com/office/powerpoint/2010/main" val="2904250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12</a:t>
            </a:fld>
            <a:endParaRPr lang="de-DE" altLang="de-DE"/>
          </a:p>
        </p:txBody>
      </p:sp>
      <p:sp>
        <p:nvSpPr>
          <p:cNvPr id="4" name="Textfeld 3"/>
          <p:cNvSpPr txBox="1"/>
          <p:nvPr/>
        </p:nvSpPr>
        <p:spPr>
          <a:xfrm>
            <a:off x="467544" y="404664"/>
            <a:ext cx="5040560" cy="369332"/>
          </a:xfrm>
          <a:prstGeom prst="rect">
            <a:avLst/>
          </a:prstGeom>
          <a:noFill/>
        </p:spPr>
        <p:txBody>
          <a:bodyPr wrap="square" rtlCol="0">
            <a:spAutoFit/>
          </a:bodyPr>
          <a:lstStyle/>
          <a:p>
            <a:r>
              <a:rPr lang="de-DE" dirty="0"/>
              <a:t>2. </a:t>
            </a:r>
            <a:r>
              <a:rPr lang="de-DE" dirty="0" smtClean="0"/>
              <a:t>Produkte und Dienstleistungen bei Instagram</a:t>
            </a:r>
            <a:endParaRPr lang="de-DE" dirty="0"/>
          </a:p>
        </p:txBody>
      </p:sp>
      <p:sp>
        <p:nvSpPr>
          <p:cNvPr id="5" name="Textfeld 4"/>
          <p:cNvSpPr txBox="1"/>
          <p:nvPr/>
        </p:nvSpPr>
        <p:spPr>
          <a:xfrm>
            <a:off x="323528" y="1700808"/>
            <a:ext cx="7719886" cy="369332"/>
          </a:xfrm>
          <a:prstGeom prst="rect">
            <a:avLst/>
          </a:prstGeom>
          <a:noFill/>
        </p:spPr>
        <p:txBody>
          <a:bodyPr wrap="square" rtlCol="0">
            <a:spAutoFit/>
          </a:bodyPr>
          <a:lstStyle/>
          <a:p>
            <a:r>
              <a:rPr lang="de-DE" b="1" i="1" dirty="0" smtClean="0"/>
              <a:t>Was ist bei Produkten und Werbung zu beachten? </a:t>
            </a:r>
            <a:endParaRPr lang="de-DE" b="1" i="1" dirty="0"/>
          </a:p>
        </p:txBody>
      </p:sp>
      <p:sp>
        <p:nvSpPr>
          <p:cNvPr id="8" name="Textfeld 7"/>
          <p:cNvSpPr txBox="1"/>
          <p:nvPr/>
        </p:nvSpPr>
        <p:spPr>
          <a:xfrm>
            <a:off x="323528" y="3622085"/>
            <a:ext cx="7920880" cy="369332"/>
          </a:xfrm>
          <a:prstGeom prst="rect">
            <a:avLst/>
          </a:prstGeom>
          <a:noFill/>
        </p:spPr>
        <p:txBody>
          <a:bodyPr wrap="square" rtlCol="0">
            <a:spAutoFit/>
          </a:bodyPr>
          <a:lstStyle/>
          <a:p>
            <a:pPr algn="just"/>
            <a:r>
              <a:rPr lang="de-DE" b="1" i="1" dirty="0" smtClean="0"/>
              <a:t>Was, </a:t>
            </a:r>
            <a:r>
              <a:rPr lang="de-DE" b="1" i="1" dirty="0" smtClean="0"/>
              <a:t>wenn ich Produkt geschenkt bekommen habe?</a:t>
            </a:r>
            <a:endParaRPr lang="de-DE" b="1" i="1" dirty="0"/>
          </a:p>
        </p:txBody>
      </p:sp>
      <p:sp>
        <p:nvSpPr>
          <p:cNvPr id="6" name="Rechteck 5"/>
          <p:cNvSpPr/>
          <p:nvPr/>
        </p:nvSpPr>
        <p:spPr>
          <a:xfrm>
            <a:off x="611560" y="2142808"/>
            <a:ext cx="8208912" cy="1354217"/>
          </a:xfrm>
          <a:prstGeom prst="rect">
            <a:avLst/>
          </a:prstGeom>
        </p:spPr>
        <p:txBody>
          <a:bodyPr wrap="square">
            <a:spAutoFit/>
          </a:bodyPr>
          <a:lstStyle/>
          <a:p>
            <a:r>
              <a:rPr lang="de-DE" i="1" dirty="0" smtClean="0"/>
              <a:t>„Werbung </a:t>
            </a:r>
            <a:r>
              <a:rPr lang="de-DE" i="1" dirty="0"/>
              <a:t>muss als solche leicht erkennbar und vom übrigen Inhalt der Angebote angemessen durch optische und akustische Mittel oder räumlich abgegrenzt </a:t>
            </a:r>
            <a:r>
              <a:rPr lang="de-DE" i="1" dirty="0" smtClean="0"/>
              <a:t>sein.“ </a:t>
            </a:r>
            <a:endParaRPr lang="de-DE" sz="1200" dirty="0"/>
          </a:p>
          <a:p>
            <a:r>
              <a:rPr lang="de-DE" dirty="0" smtClean="0"/>
              <a:t>Ist das nicht der Fall, droht der Vorwurf der Schleichwerbung (UWG und </a:t>
            </a:r>
            <a:r>
              <a:rPr lang="de-DE" dirty="0" err="1" smtClean="0"/>
              <a:t>RStV</a:t>
            </a:r>
            <a:r>
              <a:rPr lang="de-DE" dirty="0" smtClean="0"/>
              <a:t>)</a:t>
            </a:r>
            <a:endParaRPr lang="de-DE" sz="2800" dirty="0" smtClean="0"/>
          </a:p>
        </p:txBody>
      </p:sp>
      <p:sp>
        <p:nvSpPr>
          <p:cNvPr id="11" name="Textfeld 10"/>
          <p:cNvSpPr txBox="1"/>
          <p:nvPr/>
        </p:nvSpPr>
        <p:spPr>
          <a:xfrm>
            <a:off x="755576" y="4077072"/>
            <a:ext cx="7776864" cy="1200329"/>
          </a:xfrm>
          <a:prstGeom prst="rect">
            <a:avLst/>
          </a:prstGeom>
          <a:noFill/>
        </p:spPr>
        <p:txBody>
          <a:bodyPr wrap="square" rtlCol="0">
            <a:spAutoFit/>
          </a:bodyPr>
          <a:lstStyle/>
          <a:p>
            <a:r>
              <a:rPr lang="de-DE" dirty="0" smtClean="0"/>
              <a:t>Ein werbender Charakter ist möglich! </a:t>
            </a:r>
            <a:r>
              <a:rPr lang="de-DE" dirty="0" smtClean="0">
                <a:sym typeface="Wingdings" panose="05000000000000000000" pitchFamily="2" charset="2"/>
              </a:rPr>
              <a:t></a:t>
            </a:r>
            <a:r>
              <a:rPr lang="de-DE" dirty="0" smtClean="0"/>
              <a:t> Bei Vorgaben durch den Hersteller: Eindeutige Kennzeichnung: „Werbung“ oder „Anzeige“. Englische Begriffe und Hashtags sind rechtlich derzeit noch problematisch. </a:t>
            </a:r>
          </a:p>
          <a:p>
            <a:endParaRPr lang="de-DE" dirty="0"/>
          </a:p>
        </p:txBody>
      </p:sp>
    </p:spTree>
    <p:extLst>
      <p:ext uri="{BB962C8B-B14F-4D97-AF65-F5344CB8AC3E}">
        <p14:creationId xmlns:p14="http://schemas.microsoft.com/office/powerpoint/2010/main" val="160881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13</a:t>
            </a:fld>
            <a:endParaRPr lang="de-DE" altLang="de-DE"/>
          </a:p>
        </p:txBody>
      </p:sp>
      <p:sp>
        <p:nvSpPr>
          <p:cNvPr id="4" name="Textfeld 3"/>
          <p:cNvSpPr txBox="1"/>
          <p:nvPr/>
        </p:nvSpPr>
        <p:spPr>
          <a:xfrm>
            <a:off x="467544" y="404664"/>
            <a:ext cx="5328592" cy="369332"/>
          </a:xfrm>
          <a:prstGeom prst="rect">
            <a:avLst/>
          </a:prstGeom>
          <a:noFill/>
        </p:spPr>
        <p:txBody>
          <a:bodyPr wrap="square" rtlCol="0">
            <a:spAutoFit/>
          </a:bodyPr>
          <a:lstStyle/>
          <a:p>
            <a:r>
              <a:rPr lang="de-DE" dirty="0"/>
              <a:t>2. </a:t>
            </a:r>
            <a:r>
              <a:rPr lang="de-DE" dirty="0" smtClean="0"/>
              <a:t>Produkte und Dienstleistungen bei Instagram </a:t>
            </a:r>
            <a:endParaRPr lang="de-DE" dirty="0"/>
          </a:p>
        </p:txBody>
      </p:sp>
      <p:sp>
        <p:nvSpPr>
          <p:cNvPr id="7" name="Textfeld 6"/>
          <p:cNvSpPr txBox="1"/>
          <p:nvPr/>
        </p:nvSpPr>
        <p:spPr>
          <a:xfrm>
            <a:off x="325502" y="1556792"/>
            <a:ext cx="8064896" cy="369332"/>
          </a:xfrm>
          <a:prstGeom prst="rect">
            <a:avLst/>
          </a:prstGeom>
          <a:noFill/>
        </p:spPr>
        <p:txBody>
          <a:bodyPr wrap="square" rtlCol="0">
            <a:spAutoFit/>
          </a:bodyPr>
          <a:lstStyle/>
          <a:p>
            <a:r>
              <a:rPr lang="de-DE" b="1" i="1" dirty="0" smtClean="0"/>
              <a:t>Ich berichte aus freien Stücken über ein Produkt, </a:t>
            </a:r>
            <a:r>
              <a:rPr lang="de-DE" b="1" i="1" dirty="0" smtClean="0"/>
              <a:t>ist </a:t>
            </a:r>
            <a:r>
              <a:rPr lang="de-DE" b="1" i="1" dirty="0" smtClean="0"/>
              <a:t>das Werbung? </a:t>
            </a:r>
            <a:endParaRPr lang="de-DE" b="1" i="1" dirty="0"/>
          </a:p>
        </p:txBody>
      </p:sp>
      <p:sp>
        <p:nvSpPr>
          <p:cNvPr id="6" name="Textfeld 5"/>
          <p:cNvSpPr txBox="1"/>
          <p:nvPr/>
        </p:nvSpPr>
        <p:spPr>
          <a:xfrm>
            <a:off x="325502" y="2058227"/>
            <a:ext cx="8840882" cy="923330"/>
          </a:xfrm>
          <a:prstGeom prst="rect">
            <a:avLst/>
          </a:prstGeom>
          <a:noFill/>
        </p:spPr>
        <p:txBody>
          <a:bodyPr wrap="none" rtlCol="0">
            <a:spAutoFit/>
          </a:bodyPr>
          <a:lstStyle/>
          <a:p>
            <a:r>
              <a:rPr lang="de-DE" dirty="0" smtClean="0"/>
              <a:t>Hat man das Produkt selbst erworben und der Hersteller keinen Einfluss genommen:</a:t>
            </a:r>
          </a:p>
          <a:p>
            <a:r>
              <a:rPr lang="de-DE" dirty="0" smtClean="0"/>
              <a:t>Eigentlich keine Werbung, keine Kennzeichnung, </a:t>
            </a:r>
          </a:p>
          <a:p>
            <a:r>
              <a:rPr lang="de-DE" dirty="0" smtClean="0"/>
              <a:t>nicht so </a:t>
            </a:r>
            <a:r>
              <a:rPr lang="de-DE" b="1" dirty="0"/>
              <a:t>LG Berlin, Urteil vom 24.05.2018 – 52 O </a:t>
            </a:r>
            <a:r>
              <a:rPr lang="de-DE" b="1" dirty="0" smtClean="0"/>
              <a:t>101/18:</a:t>
            </a:r>
            <a:r>
              <a:rPr lang="de-DE" dirty="0" smtClean="0"/>
              <a:t> </a:t>
            </a:r>
            <a:endParaRPr lang="de-DE" dirty="0"/>
          </a:p>
        </p:txBody>
      </p:sp>
      <p:sp>
        <p:nvSpPr>
          <p:cNvPr id="14" name="Textfeld 13"/>
          <p:cNvSpPr txBox="1"/>
          <p:nvPr/>
        </p:nvSpPr>
        <p:spPr>
          <a:xfrm>
            <a:off x="827584" y="3284984"/>
            <a:ext cx="7488832" cy="3416320"/>
          </a:xfrm>
          <a:prstGeom prst="rect">
            <a:avLst/>
          </a:prstGeom>
          <a:noFill/>
        </p:spPr>
        <p:txBody>
          <a:bodyPr wrap="square" rtlCol="0">
            <a:spAutoFit/>
          </a:bodyPr>
          <a:lstStyle/>
          <a:p>
            <a:r>
              <a:rPr lang="de-DE" dirty="0" smtClean="0"/>
              <a:t>Wettbewerbsrechtliche Abmahnung erfolgreich, obwohl Produkt von Influencerin selbst erworben wurde! </a:t>
            </a:r>
          </a:p>
          <a:p>
            <a:r>
              <a:rPr lang="de-DE" dirty="0" smtClean="0"/>
              <a:t>Werde der Account gewerblich geführt, sei </a:t>
            </a:r>
            <a:r>
              <a:rPr lang="de-DE" u="sng" dirty="0" smtClean="0"/>
              <a:t>jeder Post</a:t>
            </a:r>
            <a:r>
              <a:rPr lang="de-DE" dirty="0" smtClean="0"/>
              <a:t>, ob nun gegen Entgelt/Produktstellung oder ohne, </a:t>
            </a:r>
            <a:r>
              <a:rPr lang="de-DE" u="sng" dirty="0" smtClean="0"/>
              <a:t>als Werbung zu sehen</a:t>
            </a:r>
            <a:r>
              <a:rPr lang="de-DE" dirty="0" smtClean="0"/>
              <a:t>. </a:t>
            </a:r>
          </a:p>
          <a:p>
            <a:pPr marL="285750" indent="-285750">
              <a:buFont typeface="Wingdings"/>
              <a:buChar char="à"/>
            </a:pPr>
            <a:r>
              <a:rPr lang="de-DE" dirty="0" smtClean="0">
                <a:sym typeface="Wingdings" panose="05000000000000000000" pitchFamily="2" charset="2"/>
              </a:rPr>
              <a:t>Problem der Glaubwürdigkeit bei permanenter Werbekennzeichnung trotz neutralem Berichtens </a:t>
            </a:r>
          </a:p>
          <a:p>
            <a:pPr marL="285750" indent="-285750">
              <a:buFont typeface="Wingdings"/>
              <a:buChar char="à"/>
            </a:pPr>
            <a:endParaRPr lang="de-DE" dirty="0">
              <a:sym typeface="Wingdings" panose="05000000000000000000" pitchFamily="2" charset="2"/>
            </a:endParaRPr>
          </a:p>
          <a:p>
            <a:pPr marL="285750" indent="-285750">
              <a:buFont typeface="Wingdings"/>
              <a:buChar char="à"/>
            </a:pPr>
            <a:r>
              <a:rPr lang="de-DE" dirty="0" smtClean="0">
                <a:sym typeface="Wingdings" panose="05000000000000000000" pitchFamily="2" charset="2"/>
              </a:rPr>
              <a:t>Das Urteil hat zu großer Verunsicherung in der Influencer-Szene geführt </a:t>
            </a:r>
          </a:p>
          <a:p>
            <a:pPr marL="285750" indent="-285750">
              <a:buFont typeface="Wingdings"/>
              <a:buChar char="à"/>
            </a:pPr>
            <a:r>
              <a:rPr lang="de-DE" dirty="0" smtClean="0">
                <a:sym typeface="Wingdings" panose="05000000000000000000" pitchFamily="2" charset="2"/>
              </a:rPr>
              <a:t>Derzeit gilt: </a:t>
            </a:r>
            <a:r>
              <a:rPr lang="de-DE" u="sng" dirty="0" smtClean="0">
                <a:sym typeface="Wingdings" panose="05000000000000000000" pitchFamily="2" charset="2"/>
              </a:rPr>
              <a:t>eindeutig</a:t>
            </a:r>
            <a:r>
              <a:rPr lang="de-DE" dirty="0" smtClean="0">
                <a:sym typeface="Wingdings" panose="05000000000000000000" pitchFamily="2" charset="2"/>
              </a:rPr>
              <a:t> und </a:t>
            </a:r>
            <a:r>
              <a:rPr lang="de-DE" u="sng" dirty="0" smtClean="0">
                <a:sym typeface="Wingdings" panose="05000000000000000000" pitchFamily="2" charset="2"/>
              </a:rPr>
              <a:t>sprachlich klar</a:t>
            </a:r>
            <a:r>
              <a:rPr lang="de-DE" dirty="0" smtClean="0">
                <a:sym typeface="Wingdings" panose="05000000000000000000" pitchFamily="2" charset="2"/>
              </a:rPr>
              <a:t>, </a:t>
            </a:r>
            <a:r>
              <a:rPr lang="de-DE" u="sng" dirty="0" smtClean="0">
                <a:sym typeface="Wingdings" panose="05000000000000000000" pitchFamily="2" charset="2"/>
              </a:rPr>
              <a:t>transparent</a:t>
            </a:r>
            <a:r>
              <a:rPr lang="de-DE" dirty="0" smtClean="0">
                <a:sym typeface="Wingdings" panose="05000000000000000000" pitchFamily="2" charset="2"/>
              </a:rPr>
              <a:t> auf Zuwendungen Dritter hinweisen. </a:t>
            </a:r>
          </a:p>
          <a:p>
            <a:endParaRPr lang="de-DE" dirty="0">
              <a:sym typeface="Wingdings" panose="05000000000000000000" pitchFamily="2" charset="2"/>
            </a:endParaRPr>
          </a:p>
        </p:txBody>
      </p:sp>
    </p:spTree>
    <p:extLst>
      <p:ext uri="{BB962C8B-B14F-4D97-AF65-F5344CB8AC3E}">
        <p14:creationId xmlns:p14="http://schemas.microsoft.com/office/powerpoint/2010/main" val="96103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14</a:t>
            </a:fld>
            <a:endParaRPr lang="de-DE" altLang="de-DE"/>
          </a:p>
        </p:txBody>
      </p:sp>
      <p:sp>
        <p:nvSpPr>
          <p:cNvPr id="4" name="Textfeld 3"/>
          <p:cNvSpPr txBox="1"/>
          <p:nvPr/>
        </p:nvSpPr>
        <p:spPr>
          <a:xfrm>
            <a:off x="323528" y="589330"/>
            <a:ext cx="5328592" cy="369332"/>
          </a:xfrm>
          <a:prstGeom prst="rect">
            <a:avLst/>
          </a:prstGeom>
          <a:noFill/>
        </p:spPr>
        <p:txBody>
          <a:bodyPr wrap="square" rtlCol="0">
            <a:spAutoFit/>
          </a:bodyPr>
          <a:lstStyle/>
          <a:p>
            <a:r>
              <a:rPr lang="de-DE" dirty="0"/>
              <a:t>2. </a:t>
            </a:r>
            <a:r>
              <a:rPr lang="de-DE" dirty="0" smtClean="0"/>
              <a:t>Produkte und Dienstleistungen bei Instagram </a:t>
            </a:r>
            <a:endParaRPr lang="de-DE" dirty="0"/>
          </a:p>
        </p:txBody>
      </p:sp>
      <p:sp>
        <p:nvSpPr>
          <p:cNvPr id="5" name="Textfeld 4"/>
          <p:cNvSpPr txBox="1"/>
          <p:nvPr/>
        </p:nvSpPr>
        <p:spPr>
          <a:xfrm>
            <a:off x="323528" y="1628800"/>
            <a:ext cx="8064896" cy="369332"/>
          </a:xfrm>
          <a:prstGeom prst="rect">
            <a:avLst/>
          </a:prstGeom>
          <a:noFill/>
        </p:spPr>
        <p:txBody>
          <a:bodyPr wrap="square" rtlCol="0">
            <a:spAutoFit/>
          </a:bodyPr>
          <a:lstStyle/>
          <a:p>
            <a:pPr algn="just"/>
            <a:r>
              <a:rPr lang="de-DE" b="1" i="1" dirty="0" smtClean="0"/>
              <a:t>Ich erhalte ein Honorar für die Bewertung?</a:t>
            </a:r>
            <a:endParaRPr lang="de-DE" b="1" i="1" dirty="0"/>
          </a:p>
        </p:txBody>
      </p:sp>
      <p:sp>
        <p:nvSpPr>
          <p:cNvPr id="6" name="Textfeld 5"/>
          <p:cNvSpPr txBox="1"/>
          <p:nvPr/>
        </p:nvSpPr>
        <p:spPr>
          <a:xfrm>
            <a:off x="586908" y="2132856"/>
            <a:ext cx="7776864" cy="646331"/>
          </a:xfrm>
          <a:prstGeom prst="rect">
            <a:avLst/>
          </a:prstGeom>
          <a:noFill/>
        </p:spPr>
        <p:txBody>
          <a:bodyPr wrap="square" rtlCol="0">
            <a:spAutoFit/>
          </a:bodyPr>
          <a:lstStyle/>
          <a:p>
            <a:r>
              <a:rPr lang="de-DE" dirty="0" smtClean="0"/>
              <a:t>Eindeutige Kennzeichnung als „Werbung“ oder „Anzeige“ in der Nähe des Posts, und am Link zum beworbenen Unternehmen</a:t>
            </a:r>
            <a:endParaRPr lang="de-DE" dirty="0"/>
          </a:p>
        </p:txBody>
      </p:sp>
      <p:sp>
        <p:nvSpPr>
          <p:cNvPr id="7" name="Textfeld 6"/>
          <p:cNvSpPr txBox="1"/>
          <p:nvPr/>
        </p:nvSpPr>
        <p:spPr>
          <a:xfrm>
            <a:off x="442892" y="3284984"/>
            <a:ext cx="8064896" cy="646331"/>
          </a:xfrm>
          <a:prstGeom prst="rect">
            <a:avLst/>
          </a:prstGeom>
          <a:noFill/>
        </p:spPr>
        <p:txBody>
          <a:bodyPr wrap="square" rtlCol="0">
            <a:spAutoFit/>
          </a:bodyPr>
          <a:lstStyle/>
          <a:p>
            <a:pPr algn="just"/>
            <a:r>
              <a:rPr lang="de-DE" b="1" i="1" dirty="0" smtClean="0"/>
              <a:t>Ich halte kurz ein zum Testen kostenlos erhaltenes Produkt bei einer Instagram-Story in die Kamera. Werbung? </a:t>
            </a:r>
            <a:endParaRPr lang="de-DE" b="1" i="1" dirty="0"/>
          </a:p>
        </p:txBody>
      </p:sp>
      <p:sp>
        <p:nvSpPr>
          <p:cNvPr id="8" name="Textfeld 7"/>
          <p:cNvSpPr txBox="1"/>
          <p:nvPr/>
        </p:nvSpPr>
        <p:spPr>
          <a:xfrm>
            <a:off x="611560" y="4365104"/>
            <a:ext cx="7776864" cy="1200329"/>
          </a:xfrm>
          <a:prstGeom prst="rect">
            <a:avLst/>
          </a:prstGeom>
          <a:noFill/>
        </p:spPr>
        <p:txBody>
          <a:bodyPr wrap="square" rtlCol="0">
            <a:spAutoFit/>
          </a:bodyPr>
          <a:lstStyle/>
          <a:p>
            <a:r>
              <a:rPr lang="de-DE" dirty="0" smtClean="0"/>
              <a:t>Streng genommen eine Produktplatzierung nach </a:t>
            </a:r>
            <a:r>
              <a:rPr lang="de-DE" dirty="0" err="1" smtClean="0"/>
              <a:t>RStV</a:t>
            </a:r>
            <a:r>
              <a:rPr lang="de-DE" dirty="0" smtClean="0"/>
              <a:t>: Kennzeichnung im Video am Anfang und am Ende „Enthält </a:t>
            </a:r>
            <a:r>
              <a:rPr lang="de-DE" dirty="0"/>
              <a:t>P</a:t>
            </a:r>
            <a:r>
              <a:rPr lang="de-DE" dirty="0" smtClean="0"/>
              <a:t>roduktplatzierungen“. Zusätzliche Voraussetzung: Keine inhaltliche Einflussnahme und nicht deutlich im Vordergrund. </a:t>
            </a:r>
            <a:endParaRPr lang="de-DE" dirty="0"/>
          </a:p>
        </p:txBody>
      </p:sp>
    </p:spTree>
    <p:extLst>
      <p:ext uri="{BB962C8B-B14F-4D97-AF65-F5344CB8AC3E}">
        <p14:creationId xmlns:p14="http://schemas.microsoft.com/office/powerpoint/2010/main" val="16794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15</a:t>
            </a:fld>
            <a:endParaRPr lang="de-DE" altLang="de-DE"/>
          </a:p>
        </p:txBody>
      </p:sp>
      <p:sp>
        <p:nvSpPr>
          <p:cNvPr id="4" name="Textfeld 3"/>
          <p:cNvSpPr txBox="1"/>
          <p:nvPr/>
        </p:nvSpPr>
        <p:spPr>
          <a:xfrm>
            <a:off x="1043608" y="1556792"/>
            <a:ext cx="7272808" cy="4585871"/>
          </a:xfrm>
          <a:prstGeom prst="rect">
            <a:avLst/>
          </a:prstGeom>
          <a:noFill/>
        </p:spPr>
        <p:txBody>
          <a:bodyPr wrap="square" rtlCol="0">
            <a:spAutoFit/>
          </a:bodyPr>
          <a:lstStyle/>
          <a:p>
            <a:pPr algn="ctr"/>
            <a:r>
              <a:rPr lang="de-DE" sz="2800" dirty="0"/>
              <a:t>§§</a:t>
            </a:r>
          </a:p>
          <a:p>
            <a:pPr>
              <a:lnSpc>
                <a:spcPct val="150000"/>
              </a:lnSpc>
            </a:pPr>
            <a:r>
              <a:rPr lang="de-DE" sz="1600" u="sng" dirty="0"/>
              <a:t>§ 3 UWG</a:t>
            </a:r>
          </a:p>
          <a:p>
            <a:pPr>
              <a:lnSpc>
                <a:spcPct val="150000"/>
              </a:lnSpc>
            </a:pPr>
            <a:r>
              <a:rPr lang="de-DE" sz="1600" dirty="0"/>
              <a:t>(…)</a:t>
            </a:r>
          </a:p>
          <a:p>
            <a:pPr>
              <a:lnSpc>
                <a:spcPct val="150000"/>
              </a:lnSpc>
            </a:pPr>
            <a:r>
              <a:rPr lang="de-DE" sz="1600" dirty="0"/>
              <a:t>(3) Die im Anhang dieses Gesetzes aufgeführten geschäftlichen Handlungen gegenüber Verbrauchern sind stets unzulässig.</a:t>
            </a:r>
          </a:p>
          <a:p>
            <a:pPr>
              <a:lnSpc>
                <a:spcPct val="150000"/>
              </a:lnSpc>
            </a:pPr>
            <a:r>
              <a:rPr lang="de-DE" sz="1600" dirty="0"/>
              <a:t>(…)</a:t>
            </a:r>
          </a:p>
          <a:p>
            <a:pPr>
              <a:lnSpc>
                <a:spcPct val="150000"/>
              </a:lnSpc>
            </a:pPr>
            <a:r>
              <a:rPr lang="de-DE" sz="1600" u="sng" dirty="0"/>
              <a:t>Anhang(zu § 3 Abs. 3)</a:t>
            </a:r>
          </a:p>
          <a:p>
            <a:pPr>
              <a:lnSpc>
                <a:spcPct val="150000"/>
              </a:lnSpc>
            </a:pPr>
            <a:r>
              <a:rPr lang="de-DE" sz="1600" dirty="0"/>
              <a:t>Unzulässige geschäftliche Handlungen im Sinne des § 3 Abs. 3 sind</a:t>
            </a:r>
          </a:p>
          <a:p>
            <a:pPr>
              <a:lnSpc>
                <a:spcPct val="150000"/>
              </a:lnSpc>
            </a:pPr>
            <a:r>
              <a:rPr lang="de-DE" sz="1600" dirty="0"/>
              <a:t>(…) Nr. 11: der vom Unternehmer finanzierte Einsatz redaktioneller Inhalte zu Zwecken der Verkaufsförderung, ohne dass sich dieser Zusammenhang aus dem Inhalt oder aus der Art der optischen oder akustischen Darstellung eindeutig ergibt (als Information getarnte Werbung); (…)</a:t>
            </a:r>
          </a:p>
        </p:txBody>
      </p:sp>
      <p:sp>
        <p:nvSpPr>
          <p:cNvPr id="5" name="Textfeld 4"/>
          <p:cNvSpPr txBox="1"/>
          <p:nvPr/>
        </p:nvSpPr>
        <p:spPr>
          <a:xfrm>
            <a:off x="323528" y="404664"/>
            <a:ext cx="5328592" cy="369332"/>
          </a:xfrm>
          <a:prstGeom prst="rect">
            <a:avLst/>
          </a:prstGeom>
          <a:noFill/>
        </p:spPr>
        <p:txBody>
          <a:bodyPr wrap="square" rtlCol="0">
            <a:spAutoFit/>
          </a:bodyPr>
          <a:lstStyle/>
          <a:p>
            <a:r>
              <a:rPr lang="de-DE" dirty="0"/>
              <a:t>2. </a:t>
            </a:r>
            <a:r>
              <a:rPr lang="de-DE" dirty="0" smtClean="0"/>
              <a:t>Produkte und Dienstleistungen bei Instagram </a:t>
            </a:r>
            <a:endParaRPr lang="de-DE" dirty="0"/>
          </a:p>
        </p:txBody>
      </p:sp>
    </p:spTree>
    <p:extLst>
      <p:ext uri="{BB962C8B-B14F-4D97-AF65-F5344CB8AC3E}">
        <p14:creationId xmlns:p14="http://schemas.microsoft.com/office/powerpoint/2010/main" val="873358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16</a:t>
            </a:fld>
            <a:endParaRPr lang="de-DE" altLang="de-DE"/>
          </a:p>
        </p:txBody>
      </p:sp>
      <p:sp>
        <p:nvSpPr>
          <p:cNvPr id="4" name="Textfeld 3"/>
          <p:cNvSpPr txBox="1"/>
          <p:nvPr/>
        </p:nvSpPr>
        <p:spPr>
          <a:xfrm>
            <a:off x="1518041" y="1769264"/>
            <a:ext cx="6120680" cy="954107"/>
          </a:xfrm>
          <a:prstGeom prst="rect">
            <a:avLst/>
          </a:prstGeom>
          <a:noFill/>
        </p:spPr>
        <p:txBody>
          <a:bodyPr wrap="square" rtlCol="0">
            <a:spAutoFit/>
          </a:bodyPr>
          <a:lstStyle/>
          <a:p>
            <a:pPr algn="ctr"/>
            <a:r>
              <a:rPr lang="de-DE" sz="2800" u="sng" dirty="0" smtClean="0"/>
              <a:t>Gewinnspiele</a:t>
            </a:r>
            <a:endParaRPr lang="de-DE" sz="2800" u="sng" dirty="0"/>
          </a:p>
          <a:p>
            <a:pPr algn="ctr"/>
            <a:endParaRPr lang="de-DE" sz="2800" dirty="0"/>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smtClean="0"/>
              <a:t>Exkurs:  Gewinnspiele</a:t>
            </a:r>
            <a:endParaRPr lang="de-DE" dirty="0"/>
          </a:p>
        </p:txBody>
      </p:sp>
      <p:sp>
        <p:nvSpPr>
          <p:cNvPr id="8" name="Textfeld 7"/>
          <p:cNvSpPr txBox="1"/>
          <p:nvPr/>
        </p:nvSpPr>
        <p:spPr>
          <a:xfrm>
            <a:off x="899592" y="2420888"/>
            <a:ext cx="7056784" cy="369332"/>
          </a:xfrm>
          <a:prstGeom prst="rect">
            <a:avLst/>
          </a:prstGeom>
          <a:noFill/>
        </p:spPr>
        <p:txBody>
          <a:bodyPr wrap="square" rtlCol="0">
            <a:spAutoFit/>
          </a:bodyPr>
          <a:lstStyle/>
          <a:p>
            <a:pPr algn="just"/>
            <a:r>
              <a:rPr lang="de-DE" i="1" dirty="0"/>
              <a:t>Was muss ich bei Gewinnspielen beachten</a:t>
            </a:r>
            <a:r>
              <a:rPr lang="de-DE" dirty="0"/>
              <a:t>?</a:t>
            </a:r>
          </a:p>
        </p:txBody>
      </p:sp>
      <p:sp>
        <p:nvSpPr>
          <p:cNvPr id="9" name="Textfeld 8"/>
          <p:cNvSpPr txBox="1"/>
          <p:nvPr/>
        </p:nvSpPr>
        <p:spPr>
          <a:xfrm>
            <a:off x="1518041" y="2924944"/>
            <a:ext cx="6868227" cy="1754326"/>
          </a:xfrm>
          <a:prstGeom prst="rect">
            <a:avLst/>
          </a:prstGeom>
          <a:noFill/>
        </p:spPr>
        <p:txBody>
          <a:bodyPr wrap="none" rtlCol="0">
            <a:spAutoFit/>
          </a:bodyPr>
          <a:lstStyle/>
          <a:p>
            <a:pPr marL="285750" indent="-285750">
              <a:buFont typeface="Arial" panose="020B0604020202020204" pitchFamily="34" charset="0"/>
              <a:buChar char="•"/>
            </a:pPr>
            <a:r>
              <a:rPr lang="de-DE" dirty="0" smtClean="0"/>
              <a:t>Eindeutige und klare Gewinnvoraussetzungen/Regeln</a:t>
            </a:r>
          </a:p>
          <a:p>
            <a:pPr marL="285750" indent="-285750">
              <a:buFont typeface="Arial" panose="020B0604020202020204" pitchFamily="34" charset="0"/>
              <a:buChar char="•"/>
            </a:pPr>
            <a:r>
              <a:rPr lang="de-DE" dirty="0" smtClean="0"/>
              <a:t>Kein </a:t>
            </a:r>
            <a:r>
              <a:rPr lang="de-DE" dirty="0" smtClean="0"/>
              <a:t>Entgelt verlangen </a:t>
            </a:r>
          </a:p>
          <a:p>
            <a:pPr marL="285750" indent="-285750">
              <a:buFont typeface="Arial" panose="020B0604020202020204" pitchFamily="34" charset="0"/>
              <a:buChar char="•"/>
            </a:pPr>
            <a:r>
              <a:rPr lang="de-DE" dirty="0" smtClean="0"/>
              <a:t>Gewinner nur nach ausdrücklicher Zustimmung veröffentlichen</a:t>
            </a:r>
          </a:p>
          <a:p>
            <a:pPr marL="285750" indent="-285750">
              <a:buFont typeface="Arial" panose="020B0604020202020204" pitchFamily="34" charset="0"/>
              <a:buChar char="•"/>
            </a:pPr>
            <a:r>
              <a:rPr lang="de-DE" dirty="0" smtClean="0"/>
              <a:t>Herkunft der Gewinne kennzeichnen </a:t>
            </a:r>
          </a:p>
          <a:p>
            <a:pPr lvl="1"/>
            <a:r>
              <a:rPr lang="de-DE" dirty="0" smtClean="0"/>
              <a:t>(werbender Charakter</a:t>
            </a:r>
            <a:r>
              <a:rPr lang="de-DE" dirty="0" smtClean="0">
                <a:sym typeface="Wingdings" panose="05000000000000000000" pitchFamily="2" charset="2"/>
              </a:rPr>
              <a:t> Transparenz)</a:t>
            </a:r>
            <a:endParaRPr lang="de-DE" dirty="0" smtClean="0"/>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485512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17</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pic>
        <p:nvPicPr>
          <p:cNvPr id="6" name="SEVr6NFaNWA"/>
          <p:cNvPicPr>
            <a:picLocks noRot="1" noChangeAspect="1"/>
          </p:cNvPicPr>
          <p:nvPr>
            <a:videoFile r:link="rId1"/>
          </p:nvPr>
        </p:nvPicPr>
        <p:blipFill>
          <a:blip r:embed="rId3"/>
          <a:stretch>
            <a:fillRect/>
          </a:stretch>
        </p:blipFill>
        <p:spPr>
          <a:xfrm>
            <a:off x="2286000" y="2348880"/>
            <a:ext cx="4572000" cy="2571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feld 6"/>
          <p:cNvSpPr txBox="1"/>
          <p:nvPr/>
        </p:nvSpPr>
        <p:spPr>
          <a:xfrm>
            <a:off x="2177734" y="1817427"/>
            <a:ext cx="4788532" cy="461665"/>
          </a:xfrm>
          <a:prstGeom prst="rect">
            <a:avLst/>
          </a:prstGeom>
          <a:noFill/>
        </p:spPr>
        <p:txBody>
          <a:bodyPr wrap="square" rtlCol="0">
            <a:spAutoFit/>
          </a:bodyPr>
          <a:lstStyle/>
          <a:p>
            <a:pPr algn="ctr"/>
            <a:r>
              <a:rPr lang="de-DE" sz="2400" dirty="0" err="1"/>
              <a:t>Framing</a:t>
            </a:r>
            <a:r>
              <a:rPr lang="de-DE" sz="2400" dirty="0"/>
              <a:t> und Embedding </a:t>
            </a:r>
          </a:p>
        </p:txBody>
      </p:sp>
    </p:spTree>
    <p:extLst>
      <p:ext uri="{BB962C8B-B14F-4D97-AF65-F5344CB8AC3E}">
        <p14:creationId xmlns:p14="http://schemas.microsoft.com/office/powerpoint/2010/main" val="3604127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18</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sp>
        <p:nvSpPr>
          <p:cNvPr id="6" name="Textfeld 5"/>
          <p:cNvSpPr txBox="1"/>
          <p:nvPr/>
        </p:nvSpPr>
        <p:spPr>
          <a:xfrm>
            <a:off x="467544" y="1844824"/>
            <a:ext cx="8064896" cy="646331"/>
          </a:xfrm>
          <a:prstGeom prst="rect">
            <a:avLst/>
          </a:prstGeom>
          <a:noFill/>
        </p:spPr>
        <p:txBody>
          <a:bodyPr wrap="square" rtlCol="0">
            <a:spAutoFit/>
          </a:bodyPr>
          <a:lstStyle/>
          <a:p>
            <a:pPr algn="just"/>
            <a:r>
              <a:rPr lang="de-DE" b="1" i="1" dirty="0"/>
              <a:t>Ich gebe bei bestimmten Texten Quellen an. </a:t>
            </a:r>
            <a:r>
              <a:rPr lang="de-DE" b="1" i="1" dirty="0" smtClean="0"/>
              <a:t>Mir </a:t>
            </a:r>
            <a:r>
              <a:rPr lang="de-DE" b="1" i="1" dirty="0"/>
              <a:t>fällt auf, dass wenige </a:t>
            </a:r>
            <a:r>
              <a:rPr lang="de-DE" b="1" i="1" dirty="0" smtClean="0"/>
              <a:t>Instagram-Posts Quellenangaben </a:t>
            </a:r>
            <a:r>
              <a:rPr lang="de-DE" b="1" i="1" dirty="0"/>
              <a:t>haben.</a:t>
            </a:r>
          </a:p>
        </p:txBody>
      </p:sp>
      <p:sp>
        <p:nvSpPr>
          <p:cNvPr id="7" name="Textfeld 6"/>
          <p:cNvSpPr txBox="1"/>
          <p:nvPr/>
        </p:nvSpPr>
        <p:spPr>
          <a:xfrm>
            <a:off x="443157" y="3307996"/>
            <a:ext cx="7920880" cy="369332"/>
          </a:xfrm>
          <a:prstGeom prst="rect">
            <a:avLst/>
          </a:prstGeom>
          <a:noFill/>
        </p:spPr>
        <p:txBody>
          <a:bodyPr wrap="square" rtlCol="0">
            <a:spAutoFit/>
          </a:bodyPr>
          <a:lstStyle/>
          <a:p>
            <a:r>
              <a:rPr lang="de-DE" b="1" i="1" dirty="0"/>
              <a:t>Darf ich ein Buchcover einfach fotografieren?</a:t>
            </a:r>
          </a:p>
        </p:txBody>
      </p:sp>
      <p:sp>
        <p:nvSpPr>
          <p:cNvPr id="8" name="Textfeld 7"/>
          <p:cNvSpPr txBox="1"/>
          <p:nvPr/>
        </p:nvSpPr>
        <p:spPr>
          <a:xfrm>
            <a:off x="443157" y="4005064"/>
            <a:ext cx="7920880" cy="646331"/>
          </a:xfrm>
          <a:prstGeom prst="rect">
            <a:avLst/>
          </a:prstGeom>
          <a:noFill/>
        </p:spPr>
        <p:txBody>
          <a:bodyPr wrap="square" rtlCol="0">
            <a:spAutoFit/>
          </a:bodyPr>
          <a:lstStyle/>
          <a:p>
            <a:pPr algn="just"/>
            <a:r>
              <a:rPr lang="de-DE" b="1" i="1" dirty="0"/>
              <a:t>Was muss ich bei Bildern von anderen (z.B. Websites mit Produktbildern) </a:t>
            </a:r>
            <a:r>
              <a:rPr lang="de-DE" b="1" i="1" dirty="0" smtClean="0"/>
              <a:t>beachten?</a:t>
            </a:r>
            <a:endParaRPr lang="de-DE" b="1" i="1" dirty="0"/>
          </a:p>
        </p:txBody>
      </p:sp>
      <p:sp>
        <p:nvSpPr>
          <p:cNvPr id="9" name="Textfeld 8"/>
          <p:cNvSpPr txBox="1"/>
          <p:nvPr/>
        </p:nvSpPr>
        <p:spPr>
          <a:xfrm>
            <a:off x="498340" y="5085184"/>
            <a:ext cx="8064896" cy="646331"/>
          </a:xfrm>
          <a:prstGeom prst="rect">
            <a:avLst/>
          </a:prstGeom>
          <a:noFill/>
        </p:spPr>
        <p:txBody>
          <a:bodyPr wrap="square" rtlCol="0">
            <a:spAutoFit/>
          </a:bodyPr>
          <a:lstStyle/>
          <a:p>
            <a:pPr algn="just"/>
            <a:r>
              <a:rPr lang="de-DE" b="1" i="1" dirty="0"/>
              <a:t>Darf ich auf meinem </a:t>
            </a:r>
            <a:r>
              <a:rPr lang="de-DE" b="1" i="1" dirty="0" smtClean="0"/>
              <a:t>geschützte Musik </a:t>
            </a:r>
            <a:r>
              <a:rPr lang="de-DE" b="1" i="1" dirty="0"/>
              <a:t>einbinden? Was muss ich dabei beachten? </a:t>
            </a:r>
          </a:p>
        </p:txBody>
      </p:sp>
      <p:sp>
        <p:nvSpPr>
          <p:cNvPr id="11" name="Textfeld 10"/>
          <p:cNvSpPr txBox="1"/>
          <p:nvPr/>
        </p:nvSpPr>
        <p:spPr>
          <a:xfrm>
            <a:off x="539552" y="1412776"/>
            <a:ext cx="4176464" cy="369332"/>
          </a:xfrm>
          <a:prstGeom prst="rect">
            <a:avLst/>
          </a:prstGeom>
          <a:noFill/>
        </p:spPr>
        <p:txBody>
          <a:bodyPr wrap="square" rtlCol="0">
            <a:spAutoFit/>
          </a:bodyPr>
          <a:lstStyle/>
          <a:p>
            <a:r>
              <a:rPr lang="de-DE" b="1" dirty="0" smtClean="0"/>
              <a:t>Urheberrecht </a:t>
            </a:r>
            <a:endParaRPr lang="de-DE" b="1" dirty="0"/>
          </a:p>
        </p:txBody>
      </p:sp>
      <p:sp>
        <p:nvSpPr>
          <p:cNvPr id="13" name="Textfeld 12"/>
          <p:cNvSpPr txBox="1"/>
          <p:nvPr/>
        </p:nvSpPr>
        <p:spPr>
          <a:xfrm>
            <a:off x="539552" y="2636912"/>
            <a:ext cx="8208912" cy="523220"/>
          </a:xfrm>
          <a:prstGeom prst="rect">
            <a:avLst/>
          </a:prstGeom>
          <a:noFill/>
        </p:spPr>
        <p:txBody>
          <a:bodyPr wrap="square" rtlCol="0">
            <a:spAutoFit/>
          </a:bodyPr>
          <a:lstStyle/>
          <a:p>
            <a:r>
              <a:rPr lang="de-DE" sz="1400" dirty="0" smtClean="0"/>
              <a:t>Bei Zitaten muss die Quelle/der Urheber angegeben werden, andernfalls drohen Abmahnungen, insbesondere wenn das Profil gewerblich verwendet wird.  </a:t>
            </a:r>
            <a:endParaRPr lang="de-DE" sz="1400" dirty="0"/>
          </a:p>
        </p:txBody>
      </p:sp>
      <p:sp>
        <p:nvSpPr>
          <p:cNvPr id="15" name="Textfeld 14"/>
          <p:cNvSpPr txBox="1"/>
          <p:nvPr/>
        </p:nvSpPr>
        <p:spPr>
          <a:xfrm>
            <a:off x="574186" y="3642520"/>
            <a:ext cx="8208912" cy="307777"/>
          </a:xfrm>
          <a:prstGeom prst="rect">
            <a:avLst/>
          </a:prstGeom>
          <a:noFill/>
        </p:spPr>
        <p:txBody>
          <a:bodyPr wrap="square" rtlCol="0">
            <a:spAutoFit/>
          </a:bodyPr>
          <a:lstStyle/>
          <a:p>
            <a:r>
              <a:rPr lang="de-DE" sz="1400" dirty="0" smtClean="0"/>
              <a:t>Streng genommen auch ein  (bildliches) Zitat, wenn es für ein eigenes Werk unerlässlich ist </a:t>
            </a:r>
            <a:endParaRPr lang="de-DE" sz="1400" dirty="0"/>
          </a:p>
        </p:txBody>
      </p:sp>
      <p:sp>
        <p:nvSpPr>
          <p:cNvPr id="17" name="Textfeld 16"/>
          <p:cNvSpPr txBox="1"/>
          <p:nvPr/>
        </p:nvSpPr>
        <p:spPr>
          <a:xfrm>
            <a:off x="498340" y="4651430"/>
            <a:ext cx="8208912" cy="307777"/>
          </a:xfrm>
          <a:prstGeom prst="rect">
            <a:avLst/>
          </a:prstGeom>
          <a:noFill/>
        </p:spPr>
        <p:txBody>
          <a:bodyPr wrap="square" rtlCol="0">
            <a:spAutoFit/>
          </a:bodyPr>
          <a:lstStyle/>
          <a:p>
            <a:r>
              <a:rPr lang="de-DE" sz="1400" dirty="0" smtClean="0"/>
              <a:t>Im Zweifel besser Urheber kontaktieren und um Erlaubnis der Verwendung ersuchen.  </a:t>
            </a:r>
            <a:endParaRPr lang="de-DE" sz="1400" dirty="0"/>
          </a:p>
        </p:txBody>
      </p:sp>
      <p:sp>
        <p:nvSpPr>
          <p:cNvPr id="18" name="Textfeld 17"/>
          <p:cNvSpPr txBox="1"/>
          <p:nvPr/>
        </p:nvSpPr>
        <p:spPr>
          <a:xfrm>
            <a:off x="498340" y="5757425"/>
            <a:ext cx="8208912" cy="523220"/>
          </a:xfrm>
          <a:prstGeom prst="rect">
            <a:avLst/>
          </a:prstGeom>
          <a:noFill/>
        </p:spPr>
        <p:txBody>
          <a:bodyPr wrap="square" rtlCol="0">
            <a:spAutoFit/>
          </a:bodyPr>
          <a:lstStyle/>
          <a:p>
            <a:r>
              <a:rPr lang="de-DE" sz="1400" dirty="0" smtClean="0"/>
              <a:t>Auch ein kurzes, musikalisches Zitat, eingebettet in eine unabhängiges Instagram-Story ist durchaus möglich, solange es ein „Zitat“ bleibt. Keine längere Hintergrund-Untermalung. </a:t>
            </a:r>
            <a:endParaRPr lang="de-DE" sz="1400" dirty="0"/>
          </a:p>
        </p:txBody>
      </p:sp>
    </p:spTree>
    <p:extLst>
      <p:ext uri="{BB962C8B-B14F-4D97-AF65-F5344CB8AC3E}">
        <p14:creationId xmlns:p14="http://schemas.microsoft.com/office/powerpoint/2010/main" val="171787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19</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sp>
        <p:nvSpPr>
          <p:cNvPr id="5" name="Textfeld 4"/>
          <p:cNvSpPr txBox="1"/>
          <p:nvPr/>
        </p:nvSpPr>
        <p:spPr>
          <a:xfrm>
            <a:off x="611560" y="1700808"/>
            <a:ext cx="7776864" cy="1754326"/>
          </a:xfrm>
          <a:prstGeom prst="rect">
            <a:avLst/>
          </a:prstGeom>
          <a:noFill/>
        </p:spPr>
        <p:txBody>
          <a:bodyPr wrap="square" rtlCol="0">
            <a:spAutoFit/>
          </a:bodyPr>
          <a:lstStyle/>
          <a:p>
            <a:r>
              <a:rPr lang="de-DE" dirty="0"/>
              <a:t>F</a:t>
            </a:r>
            <a:r>
              <a:rPr lang="de-DE" dirty="0" smtClean="0"/>
              <a:t>ür das gesamte Urheberrecht gilt: </a:t>
            </a:r>
          </a:p>
          <a:p>
            <a:endParaRPr lang="de-DE" dirty="0"/>
          </a:p>
          <a:p>
            <a:r>
              <a:rPr lang="de-DE" dirty="0" smtClean="0"/>
              <a:t>Viele </a:t>
            </a:r>
            <a:r>
              <a:rPr lang="de-DE" dirty="0" err="1" smtClean="0"/>
              <a:t>Social</a:t>
            </a:r>
            <a:r>
              <a:rPr lang="de-DE" dirty="0" smtClean="0"/>
              <a:t>-Media-Seiten lassen sich umfangreiche Urheberrechte für Posts einräumen. </a:t>
            </a:r>
            <a:r>
              <a:rPr lang="de-DE" b="1" dirty="0" smtClean="0"/>
              <a:t>Daher sollten Rechte immer gut abgeklärt sein. </a:t>
            </a:r>
          </a:p>
          <a:p>
            <a:endParaRPr lang="de-DE" dirty="0"/>
          </a:p>
          <a:p>
            <a:r>
              <a:rPr lang="de-DE" u="sng" dirty="0" smtClean="0"/>
              <a:t>Tipp</a:t>
            </a:r>
            <a:r>
              <a:rPr lang="de-DE" dirty="0" smtClean="0"/>
              <a:t>: auf eigene Schöpfungen zurückgreifen!</a:t>
            </a:r>
            <a:endParaRPr lang="de-DE" dirty="0"/>
          </a:p>
        </p:txBody>
      </p:sp>
    </p:spTree>
    <p:extLst>
      <p:ext uri="{BB962C8B-B14F-4D97-AF65-F5344CB8AC3E}">
        <p14:creationId xmlns:p14="http://schemas.microsoft.com/office/powerpoint/2010/main" val="3086997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haltsplatzhalt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9942" y="1600200"/>
            <a:ext cx="7084116" cy="4525963"/>
          </a:xfrm>
        </p:spPr>
      </p:pic>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F73431E6-52DA-4F1F-81A9-FF16B126F86B}" type="slidenum">
              <a:rPr lang="de-DE" altLang="de-DE" smtClean="0"/>
              <a:pPr/>
              <a:t>2</a:t>
            </a:fld>
            <a:endParaRPr lang="de-DE" altLang="de-DE"/>
          </a:p>
        </p:txBody>
      </p:sp>
      <p:sp>
        <p:nvSpPr>
          <p:cNvPr id="7" name="Textfeld 6"/>
          <p:cNvSpPr txBox="1"/>
          <p:nvPr/>
        </p:nvSpPr>
        <p:spPr>
          <a:xfrm>
            <a:off x="467544" y="836712"/>
            <a:ext cx="2520280" cy="369332"/>
          </a:xfrm>
          <a:prstGeom prst="rect">
            <a:avLst/>
          </a:prstGeom>
          <a:noFill/>
        </p:spPr>
        <p:txBody>
          <a:bodyPr wrap="square" rtlCol="0">
            <a:spAutoFit/>
          </a:bodyPr>
          <a:lstStyle/>
          <a:p>
            <a:r>
              <a:rPr lang="de-DE" dirty="0"/>
              <a:t>Einleitung</a:t>
            </a:r>
          </a:p>
        </p:txBody>
      </p:sp>
    </p:spTree>
    <p:extLst>
      <p:ext uri="{BB962C8B-B14F-4D97-AF65-F5344CB8AC3E}">
        <p14:creationId xmlns:p14="http://schemas.microsoft.com/office/powerpoint/2010/main" val="3714778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20</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sp>
        <p:nvSpPr>
          <p:cNvPr id="5" name="Textfeld 4"/>
          <p:cNvSpPr txBox="1"/>
          <p:nvPr/>
        </p:nvSpPr>
        <p:spPr>
          <a:xfrm>
            <a:off x="822412" y="1628800"/>
            <a:ext cx="7499176" cy="3847207"/>
          </a:xfrm>
          <a:prstGeom prst="rect">
            <a:avLst/>
          </a:prstGeom>
          <a:noFill/>
        </p:spPr>
        <p:txBody>
          <a:bodyPr wrap="square" rtlCol="0">
            <a:spAutoFit/>
          </a:bodyPr>
          <a:lstStyle/>
          <a:p>
            <a:pPr algn="ctr"/>
            <a:r>
              <a:rPr lang="de-DE" sz="2800" b="1" dirty="0"/>
              <a:t>§§</a:t>
            </a:r>
          </a:p>
          <a:p>
            <a:pPr algn="just">
              <a:lnSpc>
                <a:spcPct val="150000"/>
              </a:lnSpc>
            </a:pPr>
            <a:r>
              <a:rPr lang="de-DE" dirty="0"/>
              <a:t>§ 51 UrhG </a:t>
            </a:r>
          </a:p>
          <a:p>
            <a:pPr algn="just">
              <a:lnSpc>
                <a:spcPct val="150000"/>
              </a:lnSpc>
            </a:pPr>
            <a:r>
              <a:rPr lang="de-DE" sz="1400" dirty="0"/>
              <a:t>Zulässig ist die Vervielfältigung, Verbreitung und öffentliche Wiedergabe eines veröffentlichten Werkes zum Zweck des Zitats, sofern die Nutzung in ihrem Umfang durch den besonderen Zweck gerechtfertigt ist. Zulässig ist dies insbesondere, wenn</a:t>
            </a:r>
          </a:p>
          <a:p>
            <a:pPr algn="just">
              <a:lnSpc>
                <a:spcPct val="150000"/>
              </a:lnSpc>
            </a:pPr>
            <a:r>
              <a:rPr lang="de-DE" sz="1400" dirty="0"/>
              <a:t>	1. einzelne Werke nach der Veröffentlichung in ein selbständiges 	wissenschaftliches Werk zur Erläuterung des Inhalts aufgenommen werden,</a:t>
            </a:r>
          </a:p>
          <a:p>
            <a:pPr algn="just">
              <a:lnSpc>
                <a:spcPct val="150000"/>
              </a:lnSpc>
            </a:pPr>
            <a:r>
              <a:rPr lang="de-DE" sz="1400" dirty="0"/>
              <a:t>	2. Stellen eines Werkes nach der Veröffentlichung in einem selbständigen 	Sprachwerk angeführt werden,</a:t>
            </a:r>
          </a:p>
          <a:p>
            <a:pPr algn="just">
              <a:lnSpc>
                <a:spcPct val="150000"/>
              </a:lnSpc>
            </a:pPr>
            <a:r>
              <a:rPr lang="de-DE" sz="1400" dirty="0"/>
              <a:t>	3. einzelne Stellen eines erschienenen Werkes der Musik in einem selbständigen 	Werk der Musik angeführt werden.</a:t>
            </a:r>
          </a:p>
        </p:txBody>
      </p:sp>
    </p:spTree>
    <p:extLst>
      <p:ext uri="{BB962C8B-B14F-4D97-AF65-F5344CB8AC3E}">
        <p14:creationId xmlns:p14="http://schemas.microsoft.com/office/powerpoint/2010/main" val="1129993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21</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2236000" y="2467197"/>
            <a:ext cx="4672001" cy="2628000"/>
          </a:xfrm>
          <a:prstGeom prst="rect">
            <a:avLst/>
          </a:prstGeom>
        </p:spPr>
      </p:pic>
      <p:sp>
        <p:nvSpPr>
          <p:cNvPr id="6" name="Rechteck 5"/>
          <p:cNvSpPr/>
          <p:nvPr/>
        </p:nvSpPr>
        <p:spPr>
          <a:xfrm>
            <a:off x="3851920" y="2996952"/>
            <a:ext cx="1656184" cy="273630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2973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22</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sp>
        <p:nvSpPr>
          <p:cNvPr id="5" name="Textfeld 4"/>
          <p:cNvSpPr txBox="1"/>
          <p:nvPr/>
        </p:nvSpPr>
        <p:spPr>
          <a:xfrm>
            <a:off x="1151620" y="1844824"/>
            <a:ext cx="6840760" cy="4401205"/>
          </a:xfrm>
          <a:prstGeom prst="rect">
            <a:avLst/>
          </a:prstGeom>
          <a:noFill/>
        </p:spPr>
        <p:txBody>
          <a:bodyPr wrap="square" rtlCol="0">
            <a:spAutoFit/>
          </a:bodyPr>
          <a:lstStyle/>
          <a:p>
            <a:pPr algn="just"/>
            <a:r>
              <a:rPr lang="de-DE" sz="2000" dirty="0"/>
              <a:t>David Foster Wallace Roman „Unendlicher Spaß“ ist ein postmodernes Meisterstück. Autobiografisches vermischt sich mit der </a:t>
            </a:r>
            <a:r>
              <a:rPr lang="de-DE" sz="2000" dirty="0" err="1"/>
              <a:t>Dystopie</a:t>
            </a:r>
            <a:r>
              <a:rPr lang="de-DE" sz="2000" dirty="0"/>
              <a:t> einer amerikanischen Gesellschaft, die der seichten Unterhaltung verfallen ist und deren Präsident als politischer Quereinsteiger die Nation mit einer Mauer vor dem exportierten Sondermüll abdichtet. Eine heute beunruhigend realistische Vision. Daneben finden sich scharfe Alltagsbeobachtungen wie etwa diese: „Väter wirken auf Söhne auch insofern ein, als Letztere sich ab dem Stimmwechsel in der Pubertät am Telefon unweigerlich mit denselben Wendungen und im selben Tonfall melden wie ihre Väter. Das trifft zu, egal ob die Väter noch leben“ (David Foster Wallace, Unendlicher Spaß, 4. Auflage, Kiepenheuer &amp; Witsch 2009, S. 48).</a:t>
            </a:r>
          </a:p>
        </p:txBody>
      </p:sp>
    </p:spTree>
    <p:extLst>
      <p:ext uri="{BB962C8B-B14F-4D97-AF65-F5344CB8AC3E}">
        <p14:creationId xmlns:p14="http://schemas.microsoft.com/office/powerpoint/2010/main" val="26890266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23</a:t>
            </a:fld>
            <a:endParaRPr lang="de-DE" altLang="de-DE"/>
          </a:p>
        </p:txBody>
      </p:sp>
      <p:sp>
        <p:nvSpPr>
          <p:cNvPr id="4" name="Textfeld 3"/>
          <p:cNvSpPr txBox="1"/>
          <p:nvPr/>
        </p:nvSpPr>
        <p:spPr>
          <a:xfrm>
            <a:off x="1331640" y="2276872"/>
            <a:ext cx="6840760" cy="2939266"/>
          </a:xfrm>
          <a:prstGeom prst="rect">
            <a:avLst/>
          </a:prstGeom>
          <a:noFill/>
        </p:spPr>
        <p:txBody>
          <a:bodyPr wrap="square" rtlCol="0">
            <a:spAutoFit/>
          </a:bodyPr>
          <a:lstStyle/>
          <a:p>
            <a:pPr algn="ctr"/>
            <a:r>
              <a:rPr lang="de-DE" sz="2800" dirty="0"/>
              <a:t>§§</a:t>
            </a:r>
          </a:p>
          <a:p>
            <a:endParaRPr lang="de-DE" dirty="0"/>
          </a:p>
          <a:p>
            <a:pPr algn="just">
              <a:lnSpc>
                <a:spcPct val="150000"/>
              </a:lnSpc>
            </a:pPr>
            <a:r>
              <a:rPr lang="de-DE" dirty="0"/>
              <a:t>§ 19a UrhG</a:t>
            </a:r>
          </a:p>
          <a:p>
            <a:pPr algn="just">
              <a:lnSpc>
                <a:spcPct val="150000"/>
              </a:lnSpc>
            </a:pPr>
            <a:r>
              <a:rPr lang="de-DE" dirty="0"/>
              <a:t>Das Recht der öffentlichen Zugänglichmachung ist das Recht, das Werk drahtgebunden oder drahtlos der Öffentlichkeit in einer Weise zugänglich zu machen, dass es Mitgliedern der Öffentlichkeit von Orten und zu Zeiten ihrer Wahl zugänglich ist.</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3</a:t>
            </a:r>
            <a:r>
              <a:rPr lang="de-DE" dirty="0" smtClean="0"/>
              <a:t>. </a:t>
            </a:r>
            <a:r>
              <a:rPr lang="de-DE" dirty="0"/>
              <a:t>Fremde Inhalte verwenden </a:t>
            </a:r>
          </a:p>
        </p:txBody>
      </p:sp>
    </p:spTree>
    <p:extLst>
      <p:ext uri="{BB962C8B-B14F-4D97-AF65-F5344CB8AC3E}">
        <p14:creationId xmlns:p14="http://schemas.microsoft.com/office/powerpoint/2010/main" val="57779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24</a:t>
            </a:fld>
            <a:endParaRPr lang="de-DE" altLang="de-DE"/>
          </a:p>
        </p:txBody>
      </p:sp>
      <p:sp>
        <p:nvSpPr>
          <p:cNvPr id="4" name="Textfeld 3"/>
          <p:cNvSpPr txBox="1"/>
          <p:nvPr/>
        </p:nvSpPr>
        <p:spPr>
          <a:xfrm>
            <a:off x="1619672" y="1772816"/>
            <a:ext cx="5904656" cy="1384995"/>
          </a:xfrm>
          <a:prstGeom prst="rect">
            <a:avLst/>
          </a:prstGeom>
          <a:noFill/>
        </p:spPr>
        <p:txBody>
          <a:bodyPr wrap="square" rtlCol="0">
            <a:spAutoFit/>
          </a:bodyPr>
          <a:lstStyle/>
          <a:p>
            <a:pPr algn="ctr"/>
            <a:r>
              <a:rPr lang="de-DE" sz="2800" u="sng" dirty="0"/>
              <a:t>Meine Gedanken sind mein!</a:t>
            </a:r>
          </a:p>
          <a:p>
            <a:pPr algn="ctr"/>
            <a:endParaRPr lang="de-DE" sz="2800" u="sng" dirty="0"/>
          </a:p>
          <a:p>
            <a:pPr algn="ctr"/>
            <a:r>
              <a:rPr lang="de-DE" sz="2800" dirty="0"/>
              <a:t>Der Schutz eigener Inhalte</a:t>
            </a:r>
          </a:p>
        </p:txBody>
      </p:sp>
      <p:sp>
        <p:nvSpPr>
          <p:cNvPr id="5" name="Textfeld 4"/>
          <p:cNvSpPr txBox="1"/>
          <p:nvPr/>
        </p:nvSpPr>
        <p:spPr>
          <a:xfrm>
            <a:off x="683568" y="3372085"/>
            <a:ext cx="7776864" cy="923330"/>
          </a:xfrm>
          <a:prstGeom prst="rect">
            <a:avLst/>
          </a:prstGeom>
          <a:noFill/>
        </p:spPr>
        <p:txBody>
          <a:bodyPr wrap="square" rtlCol="0">
            <a:spAutoFit/>
          </a:bodyPr>
          <a:lstStyle/>
          <a:p>
            <a:pPr algn="just"/>
            <a:r>
              <a:rPr lang="de-DE" i="1" dirty="0"/>
              <a:t>Welche Möglichkeiten gibt es den eigenen Inhalt (Text, Bild) rechtlich zu schützen und was kann ich unternehmen, wenn ich merke, dass geklaut wurde?</a:t>
            </a:r>
          </a:p>
        </p:txBody>
      </p:sp>
      <p:sp>
        <p:nvSpPr>
          <p:cNvPr id="6" name="Textfeld 5"/>
          <p:cNvSpPr txBox="1"/>
          <p:nvPr/>
        </p:nvSpPr>
        <p:spPr>
          <a:xfrm>
            <a:off x="719572" y="4757081"/>
            <a:ext cx="7704856" cy="923330"/>
          </a:xfrm>
          <a:prstGeom prst="rect">
            <a:avLst/>
          </a:prstGeom>
          <a:noFill/>
        </p:spPr>
        <p:txBody>
          <a:bodyPr wrap="square" rtlCol="0">
            <a:spAutoFit/>
          </a:bodyPr>
          <a:lstStyle/>
          <a:p>
            <a:pPr algn="just"/>
            <a:r>
              <a:rPr lang="de-DE" i="1" dirty="0"/>
              <a:t>Anmeldung einer Marke. Ist es sinnvoller eine Wort-Bildmarke oder eine Wortmarke in meinem Fall zu wählen? Welche Klassifizierungen sind wichtig?</a:t>
            </a:r>
          </a:p>
        </p:txBody>
      </p:sp>
      <p:sp>
        <p:nvSpPr>
          <p:cNvPr id="7" name="Textfeld 6"/>
          <p:cNvSpPr txBox="1"/>
          <p:nvPr/>
        </p:nvSpPr>
        <p:spPr>
          <a:xfrm>
            <a:off x="467544" y="836712"/>
            <a:ext cx="3384376" cy="369332"/>
          </a:xfrm>
          <a:prstGeom prst="rect">
            <a:avLst/>
          </a:prstGeom>
          <a:noFill/>
        </p:spPr>
        <p:txBody>
          <a:bodyPr wrap="square" rtlCol="0">
            <a:spAutoFit/>
          </a:bodyPr>
          <a:lstStyle/>
          <a:p>
            <a:r>
              <a:rPr lang="de-DE" dirty="0"/>
              <a:t>4</a:t>
            </a:r>
            <a:r>
              <a:rPr lang="de-DE" dirty="0" smtClean="0"/>
              <a:t>. </a:t>
            </a:r>
            <a:r>
              <a:rPr lang="de-DE" dirty="0"/>
              <a:t>Eigene Inhalte schützen </a:t>
            </a:r>
          </a:p>
        </p:txBody>
      </p:sp>
    </p:spTree>
    <p:extLst>
      <p:ext uri="{BB962C8B-B14F-4D97-AF65-F5344CB8AC3E}">
        <p14:creationId xmlns:p14="http://schemas.microsoft.com/office/powerpoint/2010/main" val="137634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25</a:t>
            </a:fld>
            <a:endParaRPr lang="de-DE" altLang="de-DE"/>
          </a:p>
        </p:txBody>
      </p:sp>
      <p:sp>
        <p:nvSpPr>
          <p:cNvPr id="4" name="Textfeld 3"/>
          <p:cNvSpPr txBox="1"/>
          <p:nvPr/>
        </p:nvSpPr>
        <p:spPr>
          <a:xfrm>
            <a:off x="2592760" y="1556792"/>
            <a:ext cx="3960440" cy="461665"/>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400" dirty="0"/>
              <a:t>Recht des Urhebers</a:t>
            </a:r>
          </a:p>
        </p:txBody>
      </p:sp>
      <p:sp>
        <p:nvSpPr>
          <p:cNvPr id="5" name="Textfeld 4"/>
          <p:cNvSpPr txBox="1"/>
          <p:nvPr/>
        </p:nvSpPr>
        <p:spPr>
          <a:xfrm>
            <a:off x="467544" y="2564904"/>
            <a:ext cx="3240360" cy="400110"/>
          </a:xfrm>
          <a:prstGeom prst="rect">
            <a:avLst/>
          </a:prstGeom>
          <a:ln w="38100">
            <a:solidFill>
              <a:srgbClr val="C0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a:t>Urheberpersönlichkeitsrecht</a:t>
            </a:r>
          </a:p>
        </p:txBody>
      </p:sp>
      <p:sp>
        <p:nvSpPr>
          <p:cNvPr id="6" name="Textfeld 5"/>
          <p:cNvSpPr txBox="1"/>
          <p:nvPr/>
        </p:nvSpPr>
        <p:spPr>
          <a:xfrm>
            <a:off x="5662464" y="2564904"/>
            <a:ext cx="3024336" cy="400110"/>
          </a:xfrm>
          <a:prstGeom prst="rect">
            <a:avLst/>
          </a:prstGeom>
          <a:ln w="38100">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2000" dirty="0"/>
              <a:t>Verwertungsrechte</a:t>
            </a:r>
          </a:p>
        </p:txBody>
      </p:sp>
      <p:cxnSp>
        <p:nvCxnSpPr>
          <p:cNvPr id="10" name="Gewinkelter Verbinder 9"/>
          <p:cNvCxnSpPr>
            <a:stCxn id="4" idx="1"/>
            <a:endCxn id="5" idx="0"/>
          </p:cNvCxnSpPr>
          <p:nvPr/>
        </p:nvCxnSpPr>
        <p:spPr>
          <a:xfrm rot="10800000" flipV="1">
            <a:off x="2087724" y="1787624"/>
            <a:ext cx="505036" cy="777279"/>
          </a:xfrm>
          <a:prstGeom prst="bentConnector2">
            <a:avLst/>
          </a:prstGeom>
          <a:ln w="38100"/>
        </p:spPr>
        <p:style>
          <a:lnRef idx="1">
            <a:schemeClr val="dk1"/>
          </a:lnRef>
          <a:fillRef idx="0">
            <a:schemeClr val="dk1"/>
          </a:fillRef>
          <a:effectRef idx="0">
            <a:schemeClr val="dk1"/>
          </a:effectRef>
          <a:fontRef idx="minor">
            <a:schemeClr val="tx1"/>
          </a:fontRef>
        </p:style>
      </p:cxnSp>
      <p:cxnSp>
        <p:nvCxnSpPr>
          <p:cNvPr id="13" name="Gewinkelter Verbinder 12"/>
          <p:cNvCxnSpPr>
            <a:stCxn id="4" idx="3"/>
            <a:endCxn id="6" idx="0"/>
          </p:cNvCxnSpPr>
          <p:nvPr/>
        </p:nvCxnSpPr>
        <p:spPr>
          <a:xfrm>
            <a:off x="6553200" y="1787625"/>
            <a:ext cx="621432" cy="777279"/>
          </a:xfrm>
          <a:prstGeom prst="bentConnector2">
            <a:avLst/>
          </a:prstGeom>
          <a:ln w="38100"/>
        </p:spPr>
        <p:style>
          <a:lnRef idx="1">
            <a:schemeClr val="dk1"/>
          </a:lnRef>
          <a:fillRef idx="0">
            <a:schemeClr val="dk1"/>
          </a:fillRef>
          <a:effectRef idx="0">
            <a:schemeClr val="dk1"/>
          </a:effectRef>
          <a:fontRef idx="minor">
            <a:schemeClr val="tx1"/>
          </a:fontRef>
        </p:style>
      </p:cxnSp>
      <p:sp>
        <p:nvSpPr>
          <p:cNvPr id="15" name="Textfeld 14"/>
          <p:cNvSpPr txBox="1"/>
          <p:nvPr/>
        </p:nvSpPr>
        <p:spPr>
          <a:xfrm>
            <a:off x="472548" y="3527495"/>
            <a:ext cx="3379372" cy="36933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de-DE" dirty="0"/>
              <a:t>Veröffentlichungsrecht, § 12 UrhG</a:t>
            </a:r>
          </a:p>
        </p:txBody>
      </p:sp>
      <p:sp>
        <p:nvSpPr>
          <p:cNvPr id="16" name="Textfeld 15"/>
          <p:cNvSpPr txBox="1"/>
          <p:nvPr/>
        </p:nvSpPr>
        <p:spPr>
          <a:xfrm>
            <a:off x="472548" y="4189895"/>
            <a:ext cx="3379372"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Anerkennung der Urheberschaft</a:t>
            </a:r>
          </a:p>
          <a:p>
            <a:pPr algn="ctr"/>
            <a:r>
              <a:rPr lang="de-DE" dirty="0"/>
              <a:t>§ 13 UrhG</a:t>
            </a:r>
          </a:p>
        </p:txBody>
      </p:sp>
      <p:sp>
        <p:nvSpPr>
          <p:cNvPr id="17" name="Textfeld 16"/>
          <p:cNvSpPr txBox="1"/>
          <p:nvPr/>
        </p:nvSpPr>
        <p:spPr>
          <a:xfrm>
            <a:off x="470046" y="5141050"/>
            <a:ext cx="3384376"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Entstellung des Werkes</a:t>
            </a:r>
          </a:p>
          <a:p>
            <a:pPr algn="ctr"/>
            <a:r>
              <a:rPr lang="de-DE" dirty="0"/>
              <a:t>§ 14 UrhG</a:t>
            </a:r>
          </a:p>
        </p:txBody>
      </p:sp>
      <p:sp>
        <p:nvSpPr>
          <p:cNvPr id="18" name="Textfeld 17"/>
          <p:cNvSpPr txBox="1"/>
          <p:nvPr/>
        </p:nvSpPr>
        <p:spPr>
          <a:xfrm>
            <a:off x="5148064" y="3250496"/>
            <a:ext cx="374441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Vervielfältigungsrecht, </a:t>
            </a:r>
          </a:p>
          <a:p>
            <a:pPr algn="ctr"/>
            <a:r>
              <a:rPr lang="de-DE" dirty="0"/>
              <a:t>§§ 15 I Nr. 1, 16 UrhG </a:t>
            </a:r>
          </a:p>
        </p:txBody>
      </p:sp>
      <p:sp>
        <p:nvSpPr>
          <p:cNvPr id="19" name="Textfeld 18"/>
          <p:cNvSpPr txBox="1"/>
          <p:nvPr/>
        </p:nvSpPr>
        <p:spPr>
          <a:xfrm>
            <a:off x="5148064" y="4142630"/>
            <a:ext cx="374441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Verbreitungsrecht</a:t>
            </a:r>
          </a:p>
          <a:p>
            <a:pPr algn="ctr"/>
            <a:r>
              <a:rPr lang="de-DE" dirty="0"/>
              <a:t>§§ 15 I Nr. 2 UrhG</a:t>
            </a:r>
          </a:p>
        </p:txBody>
      </p:sp>
      <p:sp>
        <p:nvSpPr>
          <p:cNvPr id="20" name="Textfeld 19"/>
          <p:cNvSpPr txBox="1"/>
          <p:nvPr/>
        </p:nvSpPr>
        <p:spPr>
          <a:xfrm>
            <a:off x="5148064" y="5013176"/>
            <a:ext cx="374441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Recht der öffentlichen Zugänglichmachung</a:t>
            </a:r>
          </a:p>
          <a:p>
            <a:pPr algn="ctr"/>
            <a:r>
              <a:rPr lang="de-DE" dirty="0"/>
              <a:t>§ 15 II Nr. 2, 19a UrhG</a:t>
            </a:r>
          </a:p>
        </p:txBody>
      </p:sp>
      <p:sp>
        <p:nvSpPr>
          <p:cNvPr id="21" name="Textfeld 20"/>
          <p:cNvSpPr txBox="1"/>
          <p:nvPr/>
        </p:nvSpPr>
        <p:spPr>
          <a:xfrm>
            <a:off x="467544" y="836712"/>
            <a:ext cx="3384376" cy="369332"/>
          </a:xfrm>
          <a:prstGeom prst="rect">
            <a:avLst/>
          </a:prstGeom>
          <a:noFill/>
        </p:spPr>
        <p:txBody>
          <a:bodyPr wrap="square" rtlCol="0">
            <a:spAutoFit/>
          </a:bodyPr>
          <a:lstStyle/>
          <a:p>
            <a:r>
              <a:rPr lang="de-DE" dirty="0"/>
              <a:t>4</a:t>
            </a:r>
            <a:r>
              <a:rPr lang="de-DE" dirty="0" smtClean="0"/>
              <a:t>. </a:t>
            </a:r>
            <a:r>
              <a:rPr lang="de-DE" dirty="0"/>
              <a:t>Eigene Inhalte schützen </a:t>
            </a:r>
          </a:p>
        </p:txBody>
      </p:sp>
    </p:spTree>
    <p:extLst>
      <p:ext uri="{BB962C8B-B14F-4D97-AF65-F5344CB8AC3E}">
        <p14:creationId xmlns:p14="http://schemas.microsoft.com/office/powerpoint/2010/main" val="207922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5" grpId="0" animBg="1"/>
      <p:bldP spid="16" grpId="0" animBg="1"/>
      <p:bldP spid="17" grpId="0" animBg="1"/>
      <p:bldP spid="18" grpId="0" animBg="1"/>
      <p:bldP spid="19"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26</a:t>
            </a:fld>
            <a:endParaRPr lang="de-DE" altLang="de-DE"/>
          </a:p>
        </p:txBody>
      </p:sp>
      <p:sp>
        <p:nvSpPr>
          <p:cNvPr id="4" name="Textfeld 3"/>
          <p:cNvSpPr txBox="1"/>
          <p:nvPr/>
        </p:nvSpPr>
        <p:spPr>
          <a:xfrm>
            <a:off x="1979712" y="1844824"/>
            <a:ext cx="5184576" cy="400110"/>
          </a:xfrm>
          <a:prstGeom prst="rect">
            <a:avLst/>
          </a:prstGeom>
          <a:noFill/>
          <a:ln w="38100">
            <a:solidFill>
              <a:schemeClr val="tx1"/>
            </a:solidFill>
          </a:ln>
        </p:spPr>
        <p:txBody>
          <a:bodyPr wrap="square" rtlCol="0">
            <a:spAutoFit/>
          </a:bodyPr>
          <a:lstStyle/>
          <a:p>
            <a:pPr algn="ctr"/>
            <a:r>
              <a:rPr lang="de-DE" sz="2000" dirty="0"/>
              <a:t>Vorgehen bei Rechtsverletzungen</a:t>
            </a:r>
          </a:p>
        </p:txBody>
      </p:sp>
      <p:sp>
        <p:nvSpPr>
          <p:cNvPr id="5" name="Textfeld 4"/>
          <p:cNvSpPr txBox="1"/>
          <p:nvPr/>
        </p:nvSpPr>
        <p:spPr>
          <a:xfrm>
            <a:off x="899592" y="2852936"/>
            <a:ext cx="1800200" cy="400110"/>
          </a:xfrm>
          <a:prstGeom prst="rect">
            <a:avLst/>
          </a:prstGeom>
          <a:noFill/>
          <a:ln w="38100">
            <a:solidFill>
              <a:srgbClr val="C00000"/>
            </a:solidFill>
          </a:ln>
        </p:spPr>
        <p:txBody>
          <a:bodyPr wrap="square" rtlCol="0">
            <a:spAutoFit/>
          </a:bodyPr>
          <a:lstStyle/>
          <a:p>
            <a:pPr algn="ctr"/>
            <a:r>
              <a:rPr lang="de-DE" sz="2000" dirty="0"/>
              <a:t>Abmahnung</a:t>
            </a:r>
          </a:p>
        </p:txBody>
      </p:sp>
      <p:sp>
        <p:nvSpPr>
          <p:cNvPr id="6" name="Textfeld 5"/>
          <p:cNvSpPr txBox="1"/>
          <p:nvPr/>
        </p:nvSpPr>
        <p:spPr>
          <a:xfrm>
            <a:off x="1331640" y="3676382"/>
            <a:ext cx="136815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97a UrhG</a:t>
            </a:r>
          </a:p>
        </p:txBody>
      </p:sp>
      <p:sp>
        <p:nvSpPr>
          <p:cNvPr id="7" name="Textfeld 6"/>
          <p:cNvSpPr txBox="1"/>
          <p:nvPr/>
        </p:nvSpPr>
        <p:spPr>
          <a:xfrm>
            <a:off x="1331640" y="4293096"/>
            <a:ext cx="244827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Strafbewehrte Unterlassungserklärung</a:t>
            </a:r>
          </a:p>
        </p:txBody>
      </p:sp>
      <p:sp>
        <p:nvSpPr>
          <p:cNvPr id="8" name="Textfeld 7"/>
          <p:cNvSpPr txBox="1"/>
          <p:nvPr/>
        </p:nvSpPr>
        <p:spPr>
          <a:xfrm>
            <a:off x="1331640" y="5157192"/>
            <a:ext cx="201622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Kostenerstattung</a:t>
            </a:r>
          </a:p>
        </p:txBody>
      </p:sp>
      <p:sp>
        <p:nvSpPr>
          <p:cNvPr id="9" name="Textfeld 8"/>
          <p:cNvSpPr txBox="1"/>
          <p:nvPr/>
        </p:nvSpPr>
        <p:spPr>
          <a:xfrm>
            <a:off x="1331640" y="5721521"/>
            <a:ext cx="165618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Schadensersatz</a:t>
            </a:r>
          </a:p>
        </p:txBody>
      </p:sp>
      <p:sp>
        <p:nvSpPr>
          <p:cNvPr id="10" name="Textfeld 9"/>
          <p:cNvSpPr txBox="1"/>
          <p:nvPr/>
        </p:nvSpPr>
        <p:spPr>
          <a:xfrm>
            <a:off x="4644008" y="2852936"/>
            <a:ext cx="3672408" cy="400110"/>
          </a:xfrm>
          <a:prstGeom prst="rect">
            <a:avLst/>
          </a:prstGeom>
          <a:noFill/>
          <a:ln w="38100">
            <a:solidFill>
              <a:srgbClr val="C00000"/>
            </a:solidFill>
          </a:ln>
        </p:spPr>
        <p:txBody>
          <a:bodyPr wrap="square" rtlCol="0">
            <a:spAutoFit/>
          </a:bodyPr>
          <a:lstStyle/>
          <a:p>
            <a:pPr algn="ctr"/>
            <a:r>
              <a:rPr lang="de-DE" sz="2000" dirty="0"/>
              <a:t>Außergerichtlicher Vergleich</a:t>
            </a:r>
          </a:p>
        </p:txBody>
      </p:sp>
      <p:sp>
        <p:nvSpPr>
          <p:cNvPr id="12" name="Textfeld 11"/>
          <p:cNvSpPr txBox="1"/>
          <p:nvPr/>
        </p:nvSpPr>
        <p:spPr>
          <a:xfrm>
            <a:off x="5792316" y="4245212"/>
            <a:ext cx="1375792" cy="400110"/>
          </a:xfrm>
          <a:prstGeom prst="rect">
            <a:avLst/>
          </a:prstGeom>
          <a:noFill/>
          <a:ln w="38100">
            <a:solidFill>
              <a:schemeClr val="tx1"/>
            </a:solidFill>
          </a:ln>
        </p:spPr>
        <p:txBody>
          <a:bodyPr wrap="square" rtlCol="0">
            <a:spAutoFit/>
          </a:bodyPr>
          <a:lstStyle/>
          <a:p>
            <a:pPr algn="ctr"/>
            <a:r>
              <a:rPr lang="de-DE" sz="2000" dirty="0"/>
              <a:t>Klage</a:t>
            </a:r>
          </a:p>
        </p:txBody>
      </p:sp>
      <p:sp>
        <p:nvSpPr>
          <p:cNvPr id="13" name="Textfeld 12"/>
          <p:cNvSpPr txBox="1"/>
          <p:nvPr/>
        </p:nvSpPr>
        <p:spPr>
          <a:xfrm>
            <a:off x="467544" y="836712"/>
            <a:ext cx="3384376" cy="369332"/>
          </a:xfrm>
          <a:prstGeom prst="rect">
            <a:avLst/>
          </a:prstGeom>
          <a:noFill/>
        </p:spPr>
        <p:txBody>
          <a:bodyPr wrap="square" rtlCol="0">
            <a:spAutoFit/>
          </a:bodyPr>
          <a:lstStyle/>
          <a:p>
            <a:r>
              <a:rPr lang="de-DE" dirty="0"/>
              <a:t>4</a:t>
            </a:r>
            <a:r>
              <a:rPr lang="de-DE" dirty="0" smtClean="0"/>
              <a:t>. </a:t>
            </a:r>
            <a:r>
              <a:rPr lang="de-DE" dirty="0"/>
              <a:t>Eigene Inhalte schützen </a:t>
            </a:r>
          </a:p>
        </p:txBody>
      </p:sp>
    </p:spTree>
    <p:extLst>
      <p:ext uri="{BB962C8B-B14F-4D97-AF65-F5344CB8AC3E}">
        <p14:creationId xmlns:p14="http://schemas.microsoft.com/office/powerpoint/2010/main" val="266594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27</a:t>
            </a:fld>
            <a:endParaRPr lang="de-DE" altLang="de-DE"/>
          </a:p>
        </p:txBody>
      </p:sp>
      <p:sp>
        <p:nvSpPr>
          <p:cNvPr id="6" name="Textfeld 5"/>
          <p:cNvSpPr txBox="1"/>
          <p:nvPr/>
        </p:nvSpPr>
        <p:spPr>
          <a:xfrm>
            <a:off x="3527884" y="2060848"/>
            <a:ext cx="2088232" cy="1569660"/>
          </a:xfrm>
          <a:prstGeom prst="rect">
            <a:avLst/>
          </a:prstGeom>
          <a:noFill/>
        </p:spPr>
        <p:txBody>
          <a:bodyPr wrap="square" rtlCol="0">
            <a:spAutoFit/>
          </a:bodyPr>
          <a:lstStyle/>
          <a:p>
            <a:pPr algn="ctr"/>
            <a:r>
              <a:rPr lang="de-DE" sz="9600" dirty="0"/>
              <a:t>©</a:t>
            </a:r>
          </a:p>
        </p:txBody>
      </p:sp>
      <p:sp>
        <p:nvSpPr>
          <p:cNvPr id="7" name="Textfeld 6"/>
          <p:cNvSpPr txBox="1"/>
          <p:nvPr/>
        </p:nvSpPr>
        <p:spPr>
          <a:xfrm>
            <a:off x="1655676" y="3793099"/>
            <a:ext cx="5832648" cy="1200329"/>
          </a:xfrm>
          <a:prstGeom prst="rect">
            <a:avLst/>
          </a:prstGeom>
          <a:noFill/>
        </p:spPr>
        <p:txBody>
          <a:bodyPr wrap="square" rtlCol="0">
            <a:spAutoFit/>
          </a:bodyPr>
          <a:lstStyle/>
          <a:p>
            <a:pPr algn="ctr"/>
            <a:r>
              <a:rPr lang="de-DE" sz="3600" dirty="0" smtClean="0"/>
              <a:t>Dr. Klaus Lodigkeit </a:t>
            </a:r>
            <a:r>
              <a:rPr lang="de-DE" sz="3600" dirty="0"/>
              <a:t>Hamburg </a:t>
            </a:r>
            <a:r>
              <a:rPr lang="de-DE" sz="3600" dirty="0" smtClean="0"/>
              <a:t>2018</a:t>
            </a:r>
            <a:endParaRPr lang="de-DE" sz="3600" dirty="0"/>
          </a:p>
        </p:txBody>
      </p:sp>
      <p:sp>
        <p:nvSpPr>
          <p:cNvPr id="8" name="Textfeld 7"/>
          <p:cNvSpPr txBox="1"/>
          <p:nvPr/>
        </p:nvSpPr>
        <p:spPr>
          <a:xfrm>
            <a:off x="467544" y="836712"/>
            <a:ext cx="3384376" cy="369332"/>
          </a:xfrm>
          <a:prstGeom prst="rect">
            <a:avLst/>
          </a:prstGeom>
          <a:noFill/>
        </p:spPr>
        <p:txBody>
          <a:bodyPr wrap="square" rtlCol="0">
            <a:spAutoFit/>
          </a:bodyPr>
          <a:lstStyle/>
          <a:p>
            <a:r>
              <a:rPr lang="de-DE" dirty="0"/>
              <a:t>4</a:t>
            </a:r>
            <a:r>
              <a:rPr lang="de-DE" dirty="0" smtClean="0"/>
              <a:t>. </a:t>
            </a:r>
            <a:r>
              <a:rPr lang="de-DE" dirty="0"/>
              <a:t>Eigene Inhalte schützen </a:t>
            </a:r>
          </a:p>
        </p:txBody>
      </p:sp>
    </p:spTree>
    <p:extLst>
      <p:ext uri="{BB962C8B-B14F-4D97-AF65-F5344CB8AC3E}">
        <p14:creationId xmlns:p14="http://schemas.microsoft.com/office/powerpoint/2010/main" val="7664508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28</a:t>
            </a:fld>
            <a:endParaRPr lang="de-DE" altLang="de-DE"/>
          </a:p>
        </p:txBody>
      </p:sp>
      <p:sp>
        <p:nvSpPr>
          <p:cNvPr id="4" name="Textfeld 3"/>
          <p:cNvSpPr txBox="1"/>
          <p:nvPr/>
        </p:nvSpPr>
        <p:spPr>
          <a:xfrm>
            <a:off x="1151620" y="2204864"/>
            <a:ext cx="6840760" cy="523220"/>
          </a:xfrm>
          <a:prstGeom prst="rect">
            <a:avLst/>
          </a:prstGeom>
          <a:noFill/>
        </p:spPr>
        <p:txBody>
          <a:bodyPr wrap="square" rtlCol="0">
            <a:spAutoFit/>
          </a:bodyPr>
          <a:lstStyle/>
          <a:p>
            <a:pPr algn="ctr"/>
            <a:r>
              <a:rPr lang="de-DE" sz="2800" u="sng" dirty="0"/>
              <a:t>Weitere Einzelfragen</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5. Einzelfragen</a:t>
            </a:r>
          </a:p>
        </p:txBody>
      </p:sp>
      <p:sp>
        <p:nvSpPr>
          <p:cNvPr id="6" name="Textfeld 5"/>
          <p:cNvSpPr txBox="1"/>
          <p:nvPr/>
        </p:nvSpPr>
        <p:spPr>
          <a:xfrm>
            <a:off x="1475656" y="3219652"/>
            <a:ext cx="6516724" cy="646331"/>
          </a:xfrm>
          <a:prstGeom prst="rect">
            <a:avLst/>
          </a:prstGeom>
          <a:noFill/>
        </p:spPr>
        <p:txBody>
          <a:bodyPr wrap="square" rtlCol="0">
            <a:spAutoFit/>
          </a:bodyPr>
          <a:lstStyle/>
          <a:p>
            <a:pPr algn="just"/>
            <a:r>
              <a:rPr lang="de-DE" i="1" dirty="0"/>
              <a:t>Ist es sinnvoll eine Versicherung abzuschließen? </a:t>
            </a:r>
          </a:p>
          <a:p>
            <a:pPr algn="just"/>
            <a:r>
              <a:rPr lang="de-DE" i="1" dirty="0"/>
              <a:t>Wenn ja, welche genau?</a:t>
            </a:r>
          </a:p>
        </p:txBody>
      </p:sp>
      <p:sp>
        <p:nvSpPr>
          <p:cNvPr id="7" name="Textfeld 6"/>
          <p:cNvSpPr txBox="1"/>
          <p:nvPr/>
        </p:nvSpPr>
        <p:spPr>
          <a:xfrm>
            <a:off x="1475656" y="4307994"/>
            <a:ext cx="5544616" cy="369332"/>
          </a:xfrm>
          <a:prstGeom prst="rect">
            <a:avLst/>
          </a:prstGeom>
          <a:noFill/>
        </p:spPr>
        <p:txBody>
          <a:bodyPr wrap="square" rtlCol="0">
            <a:spAutoFit/>
          </a:bodyPr>
          <a:lstStyle/>
          <a:p>
            <a:r>
              <a:rPr lang="de-DE" i="1" dirty="0"/>
              <a:t>Wann muss ich ein Kleingewerbe anmelden?</a:t>
            </a:r>
          </a:p>
        </p:txBody>
      </p:sp>
    </p:spTree>
    <p:extLst>
      <p:ext uri="{BB962C8B-B14F-4D97-AF65-F5344CB8AC3E}">
        <p14:creationId xmlns:p14="http://schemas.microsoft.com/office/powerpoint/2010/main" val="211333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it-recht.mmp.de/uploads/pics/kanzlei.jpg"/>
          <p:cNvPicPr>
            <a:picLocks noChangeAspect="1" noChangeArrowheads="1"/>
          </p:cNvPicPr>
          <p:nvPr/>
        </p:nvPicPr>
        <p:blipFill rotWithShape="1">
          <a:blip r:embed="rId2" cstate="print">
            <a:duotone>
              <a:schemeClr val="bg2">
                <a:shade val="45000"/>
                <a:satMod val="135000"/>
              </a:schemeClr>
              <a:prstClr val="white"/>
            </a:duotone>
            <a:lum/>
          </a:blip>
          <a:srcRect l="5208" t="7982" r="5208" b="5808"/>
          <a:stretch/>
        </p:blipFill>
        <p:spPr bwMode="auto">
          <a:xfrm>
            <a:off x="1475656" y="1340251"/>
            <a:ext cx="6192688" cy="3888432"/>
          </a:xfrm>
          <a:prstGeom prst="rect">
            <a:avLst/>
          </a:prstGeom>
          <a:ln>
            <a:noFill/>
          </a:ln>
          <a:effectLst>
            <a:softEdge rad="112500"/>
          </a:effectLst>
        </p:spPr>
      </p:pic>
      <p:sp>
        <p:nvSpPr>
          <p:cNvPr id="10243" name="Titel 5"/>
          <p:cNvSpPr>
            <a:spLocks noGrp="1"/>
          </p:cNvSpPr>
          <p:nvPr>
            <p:ph type="title"/>
          </p:nvPr>
        </p:nvSpPr>
        <p:spPr>
          <a:xfrm>
            <a:off x="468313" y="1500982"/>
            <a:ext cx="8229600" cy="1143000"/>
          </a:xfrm>
        </p:spPr>
        <p:txBody>
          <a:bodyPr/>
          <a:lstStyle/>
          <a:p>
            <a:pPr eaLnBrk="1" hangingPunct="1"/>
            <a:r>
              <a:rPr lang="de-DE" altLang="de-DE" sz="2800" b="1" dirty="0">
                <a:solidFill>
                  <a:srgbClr val="800000"/>
                </a:solidFill>
                <a:latin typeface="Verdana" panose="020B0604030504040204" pitchFamily="34" charset="0"/>
              </a:rPr>
              <a:t>Vielen Dank für Ihre </a:t>
            </a:r>
            <a:br>
              <a:rPr lang="de-DE" altLang="de-DE" sz="2800" b="1" dirty="0">
                <a:solidFill>
                  <a:srgbClr val="800000"/>
                </a:solidFill>
                <a:latin typeface="Verdana" panose="020B0604030504040204" pitchFamily="34" charset="0"/>
              </a:rPr>
            </a:br>
            <a:r>
              <a:rPr lang="de-DE" altLang="de-DE" sz="2800" b="1" dirty="0">
                <a:solidFill>
                  <a:srgbClr val="800000"/>
                </a:solidFill>
                <a:latin typeface="Verdana" panose="020B0604030504040204" pitchFamily="34" charset="0"/>
              </a:rPr>
              <a:t>Aufmerksamkeit!</a:t>
            </a:r>
          </a:p>
        </p:txBody>
      </p:sp>
      <p:sp>
        <p:nvSpPr>
          <p:cNvPr id="10244" name="Inhaltsplatzhalter 6"/>
          <p:cNvSpPr>
            <a:spLocks noGrp="1"/>
          </p:cNvSpPr>
          <p:nvPr>
            <p:ph idx="1"/>
          </p:nvPr>
        </p:nvSpPr>
        <p:spPr>
          <a:xfrm>
            <a:off x="468313" y="2823620"/>
            <a:ext cx="8229600" cy="2405063"/>
          </a:xfrm>
        </p:spPr>
        <p:txBody>
          <a:bodyPr/>
          <a:lstStyle/>
          <a:p>
            <a:pPr algn="ctr" eaLnBrk="1" hangingPunct="1">
              <a:buFont typeface="Arial" panose="020B0604020202020204" pitchFamily="34" charset="0"/>
              <a:buNone/>
            </a:pPr>
            <a:r>
              <a:rPr lang="de-DE" altLang="de-DE" sz="2000" dirty="0">
                <a:latin typeface="Verdana" panose="020B0604030504040204" pitchFamily="34" charset="0"/>
              </a:rPr>
              <a:t>	</a:t>
            </a:r>
          </a:p>
          <a:p>
            <a:pPr algn="ctr" eaLnBrk="1" hangingPunct="1">
              <a:buFont typeface="Arial" panose="020B0604020202020204" pitchFamily="34" charset="0"/>
              <a:buNone/>
            </a:pPr>
            <a:r>
              <a:rPr lang="de-DE" altLang="de-DE" sz="2400" dirty="0">
                <a:latin typeface="Verdana" panose="020B0604030504040204" pitchFamily="34" charset="0"/>
              </a:rPr>
              <a:t>Dr. Klaus </a:t>
            </a:r>
            <a:r>
              <a:rPr lang="de-DE" altLang="de-DE" sz="2400" dirty="0" err="1">
                <a:latin typeface="Verdana" panose="020B0604030504040204" pitchFamily="34" charset="0"/>
              </a:rPr>
              <a:t>Lodigkeit</a:t>
            </a:r>
            <a:r>
              <a:rPr lang="de-DE" altLang="de-DE" sz="2400" dirty="0">
                <a:latin typeface="Verdana" panose="020B0604030504040204" pitchFamily="34" charset="0"/>
              </a:rPr>
              <a:t>, LL. M.</a:t>
            </a:r>
            <a:r>
              <a:rPr lang="de-DE" altLang="de-DE" sz="2000" dirty="0">
                <a:latin typeface="Verdana" panose="020B0604030504040204" pitchFamily="34" charset="0"/>
              </a:rPr>
              <a:t/>
            </a:r>
            <a:br>
              <a:rPr lang="de-DE" altLang="de-DE" sz="2000" dirty="0">
                <a:latin typeface="Verdana" panose="020B0604030504040204" pitchFamily="34" charset="0"/>
              </a:rPr>
            </a:br>
            <a:r>
              <a:rPr lang="de-DE" altLang="de-DE" sz="1600" dirty="0">
                <a:latin typeface="Verdana" panose="020B0604030504040204" pitchFamily="34" charset="0"/>
              </a:rPr>
              <a:t>Rechtsanwalt</a:t>
            </a:r>
            <a:br>
              <a:rPr lang="de-DE" altLang="de-DE" sz="1600" dirty="0">
                <a:latin typeface="Verdana" panose="020B0604030504040204" pitchFamily="34" charset="0"/>
              </a:rPr>
            </a:br>
            <a:r>
              <a:rPr lang="de-DE" altLang="de-DE" sz="1600" dirty="0">
                <a:latin typeface="Verdana" panose="020B0604030504040204" pitchFamily="34" charset="0"/>
              </a:rPr>
              <a:t>info@it-recht.net</a:t>
            </a:r>
          </a:p>
          <a:p>
            <a:pPr marL="914400" lvl="2" indent="0" eaLnBrk="1" hangingPunct="1">
              <a:buFont typeface="Arial" panose="020B0604020202020204" pitchFamily="34" charset="0"/>
              <a:buNone/>
            </a:pPr>
            <a:endParaRPr lang="de-DE" altLang="de-DE" dirty="0"/>
          </a:p>
        </p:txBody>
      </p:sp>
      <p:sp>
        <p:nvSpPr>
          <p:cNvPr id="3" name="Fußzeilenplatzhalter 2"/>
          <p:cNvSpPr>
            <a:spLocks noGrp="1"/>
          </p:cNvSpPr>
          <p:nvPr>
            <p:ph type="ftr" sz="quarter" idx="11"/>
          </p:nvPr>
        </p:nvSpPr>
        <p:spPr/>
        <p:txBody>
          <a:bodyPr/>
          <a:lstStyle/>
          <a:p>
            <a:pPr>
              <a:defRPr/>
            </a:pPr>
            <a:r>
              <a:rPr lang="de-DE" dirty="0" err="1"/>
              <a:t>Lodigkeit</a:t>
            </a:r>
            <a:r>
              <a:rPr lang="de-DE" dirty="0"/>
              <a:t> Rechtsanwälte</a:t>
            </a:r>
            <a:br>
              <a:rPr lang="de-DE" dirty="0"/>
            </a:br>
            <a:r>
              <a:rPr lang="de-DE" b="1" dirty="0"/>
              <a:t>Internet - IT - Medien</a:t>
            </a:r>
            <a:endParaRPr lang="de-DE" dirty="0"/>
          </a:p>
        </p:txBody>
      </p:sp>
      <p:sp>
        <p:nvSpPr>
          <p:cNvPr id="4" name="Foliennummernplatzhalter 3"/>
          <p:cNvSpPr>
            <a:spLocks noGrp="1"/>
          </p:cNvSpPr>
          <p:nvPr>
            <p:ph type="sldNum" sz="quarter" idx="12"/>
          </p:nvPr>
        </p:nvSpPr>
        <p:spPr/>
        <p:txBody>
          <a:bodyPr rtlCol="0"/>
          <a:lstStyle/>
          <a:p>
            <a:pPr fontAlgn="auto">
              <a:spcBef>
                <a:spcPts val="0"/>
              </a:spcBef>
              <a:spcAft>
                <a:spcPts val="0"/>
              </a:spcAft>
              <a:defRPr/>
            </a:pPr>
            <a:r>
              <a:rPr lang="de-DE" dirty="0">
                <a:solidFill>
                  <a:schemeClr val="tx1">
                    <a:tint val="75000"/>
                  </a:schemeClr>
                </a:solidFill>
                <a:latin typeface="+mn-lt"/>
                <a:cs typeface="+mn-cs"/>
              </a:rPr>
              <a:t>2</a:t>
            </a:r>
          </a:p>
        </p:txBody>
      </p:sp>
      <p:sp>
        <p:nvSpPr>
          <p:cNvPr id="10247" name="Rectangle 4"/>
          <p:cNvSpPr>
            <a:spLocks noChangeArrowheads="1"/>
          </p:cNvSpPr>
          <p:nvPr/>
        </p:nvSpPr>
        <p:spPr bwMode="auto">
          <a:xfrm>
            <a:off x="0" y="5516563"/>
            <a:ext cx="9144000" cy="1341437"/>
          </a:xfrm>
          <a:prstGeom prst="rect">
            <a:avLst/>
          </a:prstGeom>
          <a:gradFill rotWithShape="1">
            <a:gsLst>
              <a:gs pos="0">
                <a:srgbClr val="4D0000"/>
              </a:gs>
              <a:gs pos="50000">
                <a:srgbClr val="730000"/>
              </a:gs>
              <a:gs pos="100000">
                <a:srgbClr val="8A0000"/>
              </a:gs>
            </a:gsLst>
            <a:lin ang="18900000" scaled="1"/>
          </a:gradFill>
          <a:ln w="9525">
            <a:solidFill>
              <a:srgbClr val="800000"/>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200">
                <a:solidFill>
                  <a:schemeClr val="bg1"/>
                </a:solidFill>
                <a:latin typeface="Verdana" panose="020B0604030504040204" pitchFamily="34" charset="0"/>
              </a:rPr>
              <a:t>Rechtsanwalt Dr. Klaus Lodigkeit, LL. M.</a:t>
            </a:r>
          </a:p>
          <a:p>
            <a:pPr eaLnBrk="1" hangingPunct="1">
              <a:spcBef>
                <a:spcPct val="0"/>
              </a:spcBef>
              <a:buFontTx/>
              <a:buNone/>
            </a:pPr>
            <a:r>
              <a:rPr lang="de-DE" altLang="de-DE" sz="1200">
                <a:solidFill>
                  <a:schemeClr val="bg1"/>
                </a:solidFill>
                <a:latin typeface="Verdana" panose="020B0604030504040204" pitchFamily="34" charset="0"/>
              </a:rPr>
              <a:t>Poststraße 25 · 20354 Hamburg</a:t>
            </a:r>
          </a:p>
          <a:p>
            <a:pPr eaLnBrk="1" hangingPunct="1">
              <a:spcBef>
                <a:spcPct val="0"/>
              </a:spcBef>
              <a:buFontTx/>
              <a:buNone/>
            </a:pPr>
            <a:r>
              <a:rPr lang="de-DE" altLang="de-DE" sz="1200">
                <a:solidFill>
                  <a:schemeClr val="bg1"/>
                </a:solidFill>
                <a:latin typeface="Verdana" panose="020B0604030504040204" pitchFamily="34" charset="0"/>
              </a:rPr>
              <a:t>Tel. (040) 35 00 48 90 · Fax (040) 35 00 48 910</a:t>
            </a:r>
          </a:p>
          <a:p>
            <a:pPr eaLnBrk="1" hangingPunct="1">
              <a:spcBef>
                <a:spcPct val="0"/>
              </a:spcBef>
              <a:buFontTx/>
              <a:buNone/>
            </a:pPr>
            <a:r>
              <a:rPr lang="de-DE" altLang="de-DE" sz="1200">
                <a:solidFill>
                  <a:schemeClr val="bg1"/>
                </a:solidFill>
                <a:latin typeface="Verdana" panose="020B0604030504040204" pitchFamily="34" charset="0"/>
              </a:rPr>
              <a:t>www.internetrecht-hamburg.de · info@it-recht.net</a:t>
            </a: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B05D8C33-B558-455C-8B15-676C17EBF9D1}" type="slidenum">
              <a:rPr lang="de-DE" altLang="de-DE" smtClean="0"/>
              <a:pPr/>
              <a:t>3</a:t>
            </a:fld>
            <a:endParaRPr lang="de-DE" altLang="de-DE"/>
          </a:p>
        </p:txBody>
      </p:sp>
      <p:sp>
        <p:nvSpPr>
          <p:cNvPr id="5" name="Textfeld 4"/>
          <p:cNvSpPr txBox="1"/>
          <p:nvPr/>
        </p:nvSpPr>
        <p:spPr>
          <a:xfrm>
            <a:off x="2987824" y="3501008"/>
            <a:ext cx="3456384" cy="1077218"/>
          </a:xfrm>
          <a:prstGeom prst="rect">
            <a:avLst/>
          </a:prstGeom>
          <a:noFill/>
        </p:spPr>
        <p:txBody>
          <a:bodyPr wrap="square" rtlCol="0">
            <a:spAutoFit/>
          </a:bodyPr>
          <a:lstStyle/>
          <a:p>
            <a:pPr algn="ctr"/>
            <a:r>
              <a:rPr lang="de-DE" sz="3200" dirty="0"/>
              <a:t>Rechtliche </a:t>
            </a:r>
          </a:p>
          <a:p>
            <a:pPr algn="ctr"/>
            <a:r>
              <a:rPr lang="de-DE" sz="3200" dirty="0" smtClean="0"/>
              <a:t>Optimierung</a:t>
            </a:r>
            <a:endParaRPr lang="de-DE" sz="3200" dirty="0"/>
          </a:p>
        </p:txBody>
      </p:sp>
      <p:sp>
        <p:nvSpPr>
          <p:cNvPr id="6" name="Textfeld 5"/>
          <p:cNvSpPr txBox="1"/>
          <p:nvPr/>
        </p:nvSpPr>
        <p:spPr>
          <a:xfrm>
            <a:off x="467544" y="836712"/>
            <a:ext cx="2520280" cy="369332"/>
          </a:xfrm>
          <a:prstGeom prst="rect">
            <a:avLst/>
          </a:prstGeom>
          <a:noFill/>
        </p:spPr>
        <p:txBody>
          <a:bodyPr wrap="square" rtlCol="0">
            <a:spAutoFit/>
          </a:bodyPr>
          <a:lstStyle/>
          <a:p>
            <a:r>
              <a:rPr lang="de-DE" dirty="0"/>
              <a:t>Einleitung</a:t>
            </a:r>
          </a:p>
        </p:txBody>
      </p:sp>
      <p:sp>
        <p:nvSpPr>
          <p:cNvPr id="7" name="Textfeld 6"/>
          <p:cNvSpPr txBox="1"/>
          <p:nvPr/>
        </p:nvSpPr>
        <p:spPr>
          <a:xfrm>
            <a:off x="2699792" y="1895051"/>
            <a:ext cx="4032448" cy="400110"/>
          </a:xfrm>
          <a:prstGeom prst="rect">
            <a:avLst/>
          </a:prstGeom>
          <a:noFill/>
        </p:spPr>
        <p:txBody>
          <a:bodyPr wrap="square" rtlCol="0">
            <a:spAutoFit/>
          </a:bodyPr>
          <a:lstStyle/>
          <a:p>
            <a:pPr algn="ctr"/>
            <a:r>
              <a:rPr lang="de-DE" sz="2000" dirty="0"/>
              <a:t>1. Die Impressumspflicht</a:t>
            </a:r>
          </a:p>
        </p:txBody>
      </p:sp>
      <p:sp>
        <p:nvSpPr>
          <p:cNvPr id="10" name="Textfeld 9"/>
          <p:cNvSpPr txBox="1"/>
          <p:nvPr/>
        </p:nvSpPr>
        <p:spPr>
          <a:xfrm>
            <a:off x="107504" y="2685398"/>
            <a:ext cx="3600400" cy="707886"/>
          </a:xfrm>
          <a:prstGeom prst="rect">
            <a:avLst/>
          </a:prstGeom>
          <a:noFill/>
        </p:spPr>
        <p:txBody>
          <a:bodyPr wrap="square" rtlCol="0">
            <a:spAutoFit/>
          </a:bodyPr>
          <a:lstStyle/>
          <a:p>
            <a:pPr algn="ctr"/>
            <a:r>
              <a:rPr lang="de-DE" sz="2000" dirty="0"/>
              <a:t>2. </a:t>
            </a:r>
            <a:r>
              <a:rPr lang="de-DE" sz="2000" dirty="0" smtClean="0"/>
              <a:t>Produkte und Dienstleistungen im Profil</a:t>
            </a:r>
            <a:endParaRPr lang="de-DE" sz="2000" dirty="0"/>
          </a:p>
        </p:txBody>
      </p:sp>
      <p:cxnSp>
        <p:nvCxnSpPr>
          <p:cNvPr id="12" name="Gerade Verbindung mit Pfeil 11"/>
          <p:cNvCxnSpPr>
            <a:stCxn id="5" idx="1"/>
            <a:endCxn id="10" idx="2"/>
          </p:cNvCxnSpPr>
          <p:nvPr/>
        </p:nvCxnSpPr>
        <p:spPr>
          <a:xfrm flipH="1" flipV="1">
            <a:off x="1907704" y="3393284"/>
            <a:ext cx="1080120" cy="64633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16" name="Gerade Verbindung mit Pfeil 15"/>
          <p:cNvCxnSpPr>
            <a:stCxn id="5" idx="0"/>
            <a:endCxn id="7" idx="2"/>
          </p:cNvCxnSpPr>
          <p:nvPr/>
        </p:nvCxnSpPr>
        <p:spPr>
          <a:xfrm flipV="1">
            <a:off x="4716016" y="2295161"/>
            <a:ext cx="0" cy="1205847"/>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1" name="Textfeld 20"/>
          <p:cNvSpPr txBox="1"/>
          <p:nvPr/>
        </p:nvSpPr>
        <p:spPr>
          <a:xfrm>
            <a:off x="5364088" y="2685398"/>
            <a:ext cx="3682752" cy="400110"/>
          </a:xfrm>
          <a:prstGeom prst="rect">
            <a:avLst/>
          </a:prstGeom>
          <a:noFill/>
        </p:spPr>
        <p:txBody>
          <a:bodyPr wrap="square" rtlCol="0">
            <a:spAutoFit/>
          </a:bodyPr>
          <a:lstStyle/>
          <a:p>
            <a:r>
              <a:rPr lang="de-DE" sz="2000" dirty="0" smtClean="0"/>
              <a:t>3.  Fremde Inhalte verwenden</a:t>
            </a:r>
            <a:endParaRPr lang="de-DE" sz="2000" dirty="0"/>
          </a:p>
        </p:txBody>
      </p:sp>
      <p:cxnSp>
        <p:nvCxnSpPr>
          <p:cNvPr id="23" name="Gerade Verbindung mit Pfeil 22"/>
          <p:cNvCxnSpPr>
            <a:stCxn id="5" idx="3"/>
            <a:endCxn id="21" idx="2"/>
          </p:cNvCxnSpPr>
          <p:nvPr/>
        </p:nvCxnSpPr>
        <p:spPr>
          <a:xfrm flipV="1">
            <a:off x="6444208" y="3085508"/>
            <a:ext cx="761256" cy="954109"/>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5" name="Textfeld 24"/>
          <p:cNvSpPr txBox="1"/>
          <p:nvPr/>
        </p:nvSpPr>
        <p:spPr>
          <a:xfrm>
            <a:off x="157808" y="5286378"/>
            <a:ext cx="3672408" cy="400110"/>
          </a:xfrm>
          <a:prstGeom prst="rect">
            <a:avLst/>
          </a:prstGeom>
          <a:noFill/>
        </p:spPr>
        <p:txBody>
          <a:bodyPr wrap="square" rtlCol="0">
            <a:spAutoFit/>
          </a:bodyPr>
          <a:lstStyle/>
          <a:p>
            <a:r>
              <a:rPr lang="de-DE" sz="2000" dirty="0"/>
              <a:t>4. E</a:t>
            </a:r>
            <a:r>
              <a:rPr lang="de-DE" sz="2000" dirty="0" smtClean="0"/>
              <a:t>igene Inhalte schützen </a:t>
            </a:r>
            <a:endParaRPr lang="de-DE" sz="2000" dirty="0"/>
          </a:p>
        </p:txBody>
      </p:sp>
      <p:cxnSp>
        <p:nvCxnSpPr>
          <p:cNvPr id="29" name="Gerade Verbindung mit Pfeil 28"/>
          <p:cNvCxnSpPr>
            <a:endCxn id="25" idx="0"/>
          </p:cNvCxnSpPr>
          <p:nvPr/>
        </p:nvCxnSpPr>
        <p:spPr>
          <a:xfrm flipH="1">
            <a:off x="1994012" y="4578226"/>
            <a:ext cx="993812" cy="70815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30" name="Textfeld 29"/>
          <p:cNvSpPr txBox="1"/>
          <p:nvPr/>
        </p:nvSpPr>
        <p:spPr>
          <a:xfrm>
            <a:off x="5940152" y="5286378"/>
            <a:ext cx="2890664" cy="400110"/>
          </a:xfrm>
          <a:prstGeom prst="rect">
            <a:avLst/>
          </a:prstGeom>
          <a:noFill/>
        </p:spPr>
        <p:txBody>
          <a:bodyPr wrap="square" rtlCol="0">
            <a:spAutoFit/>
          </a:bodyPr>
          <a:lstStyle/>
          <a:p>
            <a:pPr algn="ctr"/>
            <a:r>
              <a:rPr lang="de-DE" sz="2000" dirty="0"/>
              <a:t>5. Weitere Einzelfragen</a:t>
            </a:r>
          </a:p>
        </p:txBody>
      </p:sp>
      <p:cxnSp>
        <p:nvCxnSpPr>
          <p:cNvPr id="32" name="Gerade Verbindung mit Pfeil 31"/>
          <p:cNvCxnSpPr>
            <a:endCxn id="30" idx="0"/>
          </p:cNvCxnSpPr>
          <p:nvPr/>
        </p:nvCxnSpPr>
        <p:spPr>
          <a:xfrm>
            <a:off x="6444208" y="4616516"/>
            <a:ext cx="941276" cy="66986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8" name="Textfeld 7"/>
          <p:cNvSpPr txBox="1"/>
          <p:nvPr/>
        </p:nvSpPr>
        <p:spPr>
          <a:xfrm>
            <a:off x="4877244" y="2267908"/>
            <a:ext cx="2520280" cy="276999"/>
          </a:xfrm>
          <a:prstGeom prst="rect">
            <a:avLst/>
          </a:prstGeom>
          <a:noFill/>
        </p:spPr>
        <p:txBody>
          <a:bodyPr wrap="square" rtlCol="0">
            <a:spAutoFit/>
          </a:bodyPr>
          <a:lstStyle/>
          <a:p>
            <a:r>
              <a:rPr lang="de-DE" sz="1200" dirty="0" smtClean="0"/>
              <a:t>Exkurs:  Datenschutzerklärung</a:t>
            </a:r>
            <a:endParaRPr lang="de-DE" sz="1200" dirty="0"/>
          </a:p>
        </p:txBody>
      </p:sp>
      <p:sp>
        <p:nvSpPr>
          <p:cNvPr id="18" name="Textfeld 17"/>
          <p:cNvSpPr txBox="1"/>
          <p:nvPr/>
        </p:nvSpPr>
        <p:spPr>
          <a:xfrm>
            <a:off x="155236" y="3362508"/>
            <a:ext cx="2520280" cy="276999"/>
          </a:xfrm>
          <a:prstGeom prst="rect">
            <a:avLst/>
          </a:prstGeom>
          <a:noFill/>
        </p:spPr>
        <p:txBody>
          <a:bodyPr wrap="square" rtlCol="0">
            <a:spAutoFit/>
          </a:bodyPr>
          <a:lstStyle/>
          <a:p>
            <a:r>
              <a:rPr lang="de-DE" sz="1200" dirty="0" smtClean="0"/>
              <a:t>Exkurs:  Gewinnspiele</a:t>
            </a:r>
            <a:endParaRPr lang="de-DE" sz="1200" dirty="0"/>
          </a:p>
        </p:txBody>
      </p:sp>
    </p:spTree>
    <p:extLst>
      <p:ext uri="{BB962C8B-B14F-4D97-AF65-F5344CB8AC3E}">
        <p14:creationId xmlns:p14="http://schemas.microsoft.com/office/powerpoint/2010/main" val="333674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21" grpId="0"/>
      <p:bldP spid="25" grpId="0"/>
      <p:bldP spid="30" grpId="0"/>
      <p:bldP spid="8"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4</a:t>
            </a:fld>
            <a:endParaRPr lang="de-DE" altLang="de-DE"/>
          </a:p>
        </p:txBody>
      </p:sp>
      <p:sp>
        <p:nvSpPr>
          <p:cNvPr id="4" name="Textfeld 3"/>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5" name="Textfeld 4"/>
          <p:cNvSpPr txBox="1"/>
          <p:nvPr/>
        </p:nvSpPr>
        <p:spPr>
          <a:xfrm>
            <a:off x="1439652" y="1556792"/>
            <a:ext cx="6264696" cy="2246769"/>
          </a:xfrm>
          <a:prstGeom prst="rect">
            <a:avLst/>
          </a:prstGeom>
          <a:noFill/>
        </p:spPr>
        <p:txBody>
          <a:bodyPr wrap="square" rtlCol="0">
            <a:spAutoFit/>
          </a:bodyPr>
          <a:lstStyle/>
          <a:p>
            <a:pPr algn="ctr"/>
            <a:r>
              <a:rPr lang="de-DE" sz="2800" dirty="0"/>
              <a:t>Runtergescrollt!</a:t>
            </a:r>
          </a:p>
          <a:p>
            <a:pPr algn="ctr"/>
            <a:endParaRPr lang="de-DE" sz="2800" dirty="0"/>
          </a:p>
          <a:p>
            <a:pPr algn="ctr"/>
            <a:r>
              <a:rPr lang="de-DE" sz="2800" dirty="0"/>
              <a:t>Die Impressumspflicht</a:t>
            </a:r>
          </a:p>
          <a:p>
            <a:pPr algn="ctr"/>
            <a:endParaRPr lang="de-DE" sz="2800" dirty="0"/>
          </a:p>
          <a:p>
            <a:pPr algn="ctr"/>
            <a:r>
              <a:rPr lang="de-DE" sz="2400" dirty="0"/>
              <a:t>(und anderes am unteren Ende)</a:t>
            </a:r>
          </a:p>
        </p:txBody>
      </p:sp>
      <p:sp>
        <p:nvSpPr>
          <p:cNvPr id="6" name="Textfeld 5"/>
          <p:cNvSpPr txBox="1"/>
          <p:nvPr/>
        </p:nvSpPr>
        <p:spPr>
          <a:xfrm>
            <a:off x="971600" y="4161767"/>
            <a:ext cx="7200800" cy="369332"/>
          </a:xfrm>
          <a:prstGeom prst="rect">
            <a:avLst/>
          </a:prstGeom>
          <a:noFill/>
          <a:ln>
            <a:noFill/>
          </a:ln>
        </p:spPr>
        <p:txBody>
          <a:bodyPr wrap="square" rtlCol="0">
            <a:spAutoFit/>
          </a:bodyPr>
          <a:lstStyle/>
          <a:p>
            <a:pPr algn="ctr"/>
            <a:r>
              <a:rPr lang="de-DE" i="1" dirty="0"/>
              <a:t>Was muss ich ins Impressum schreiben? </a:t>
            </a:r>
          </a:p>
        </p:txBody>
      </p:sp>
      <p:sp>
        <p:nvSpPr>
          <p:cNvPr id="7" name="Textfeld 6"/>
          <p:cNvSpPr txBox="1"/>
          <p:nvPr/>
        </p:nvSpPr>
        <p:spPr>
          <a:xfrm>
            <a:off x="813972" y="4566139"/>
            <a:ext cx="7992888" cy="646331"/>
          </a:xfrm>
          <a:prstGeom prst="rect">
            <a:avLst/>
          </a:prstGeom>
          <a:noFill/>
        </p:spPr>
        <p:txBody>
          <a:bodyPr wrap="square" rtlCol="0">
            <a:spAutoFit/>
          </a:bodyPr>
          <a:lstStyle/>
          <a:p>
            <a:pPr algn="ctr"/>
            <a:r>
              <a:rPr lang="de-DE" i="1" dirty="0"/>
              <a:t>Brauche ich </a:t>
            </a:r>
            <a:r>
              <a:rPr lang="de-DE" i="1" dirty="0" smtClean="0"/>
              <a:t>auf Instagram überhaupt ein </a:t>
            </a:r>
            <a:r>
              <a:rPr lang="de-DE" i="1" dirty="0"/>
              <a:t>Impressum? </a:t>
            </a:r>
          </a:p>
          <a:p>
            <a:pPr algn="ctr"/>
            <a:r>
              <a:rPr lang="de-DE" i="1" dirty="0"/>
              <a:t>Auch wenn ich </a:t>
            </a:r>
            <a:r>
              <a:rPr lang="de-DE" i="1" dirty="0" smtClean="0"/>
              <a:t>das Profil </a:t>
            </a:r>
            <a:r>
              <a:rPr lang="de-DE" i="1" dirty="0"/>
              <a:t>nur für mich und meine Freunde/Familie </a:t>
            </a:r>
            <a:r>
              <a:rPr lang="de-DE" i="1" dirty="0" smtClean="0"/>
              <a:t>verwende?</a:t>
            </a:r>
            <a:endParaRPr lang="de-DE" i="1" dirty="0"/>
          </a:p>
        </p:txBody>
      </p:sp>
    </p:spTree>
    <p:extLst>
      <p:ext uri="{BB962C8B-B14F-4D97-AF65-F5344CB8AC3E}">
        <p14:creationId xmlns:p14="http://schemas.microsoft.com/office/powerpoint/2010/main" val="422285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pPr>
              <a:defRPr/>
            </a:pPr>
            <a:endParaRPr lang="de-DE" dirty="0"/>
          </a:p>
        </p:txBody>
      </p:sp>
      <p:sp>
        <p:nvSpPr>
          <p:cNvPr id="4" name="Foliennummernplatzhalter 3"/>
          <p:cNvSpPr>
            <a:spLocks noGrp="1"/>
          </p:cNvSpPr>
          <p:nvPr>
            <p:ph type="sldNum" sz="quarter" idx="12"/>
          </p:nvPr>
        </p:nvSpPr>
        <p:spPr/>
        <p:txBody>
          <a:bodyPr/>
          <a:lstStyle/>
          <a:p>
            <a:fld id="{B05D8C33-B558-455C-8B15-676C17EBF9D1}" type="slidenum">
              <a:rPr lang="de-DE" altLang="de-DE" smtClean="0"/>
              <a:pPr/>
              <a:t>5</a:t>
            </a:fld>
            <a:endParaRPr lang="de-DE" altLang="de-DE"/>
          </a:p>
        </p:txBody>
      </p:sp>
      <p:sp>
        <p:nvSpPr>
          <p:cNvPr id="5" name="Textfeld 4"/>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6" name="Textfeld 5"/>
          <p:cNvSpPr txBox="1"/>
          <p:nvPr/>
        </p:nvSpPr>
        <p:spPr>
          <a:xfrm>
            <a:off x="3347864" y="5373216"/>
            <a:ext cx="2448272" cy="707886"/>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smtClean="0"/>
              <a:t>Privates Profil</a:t>
            </a:r>
            <a:endParaRPr lang="de-DE" sz="2000" dirty="0"/>
          </a:p>
          <a:p>
            <a:pPr algn="ctr"/>
            <a:r>
              <a:rPr lang="de-DE" sz="2000" dirty="0"/>
              <a:t>Keinerlei Angaben </a:t>
            </a:r>
          </a:p>
        </p:txBody>
      </p:sp>
      <p:sp>
        <p:nvSpPr>
          <p:cNvPr id="7" name="Textfeld 6"/>
          <p:cNvSpPr txBox="1"/>
          <p:nvPr/>
        </p:nvSpPr>
        <p:spPr>
          <a:xfrm>
            <a:off x="2276500" y="3958837"/>
            <a:ext cx="4591000" cy="1323439"/>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2000" dirty="0" smtClean="0"/>
              <a:t>Instagram Auftritt </a:t>
            </a:r>
            <a:r>
              <a:rPr lang="de-DE" sz="2000" dirty="0"/>
              <a:t>nicht privat und nicht geschäftsmäßig</a:t>
            </a:r>
          </a:p>
          <a:p>
            <a:pPr algn="ctr"/>
            <a:r>
              <a:rPr lang="de-DE" sz="2000" dirty="0"/>
              <a:t>Angaben gem. § 55 Abs. 1 </a:t>
            </a:r>
            <a:r>
              <a:rPr lang="de-DE" sz="2000" dirty="0" err="1"/>
              <a:t>RStV</a:t>
            </a:r>
            <a:endParaRPr lang="de-DE" sz="2000" dirty="0"/>
          </a:p>
          <a:p>
            <a:pPr algn="ctr"/>
            <a:r>
              <a:rPr lang="de-DE" sz="2000" dirty="0"/>
              <a:t>(Name und Anschrift)</a:t>
            </a:r>
          </a:p>
        </p:txBody>
      </p:sp>
      <p:sp>
        <p:nvSpPr>
          <p:cNvPr id="8" name="Textfeld 7"/>
          <p:cNvSpPr txBox="1"/>
          <p:nvPr/>
        </p:nvSpPr>
        <p:spPr>
          <a:xfrm>
            <a:off x="1691680" y="2988537"/>
            <a:ext cx="5760640" cy="707886"/>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a:t>Geschäftsmäßig betriebener </a:t>
            </a:r>
            <a:r>
              <a:rPr lang="de-DE" sz="2000" dirty="0" smtClean="0"/>
              <a:t>Instagram Auftritt</a:t>
            </a:r>
            <a:endParaRPr lang="de-DE" sz="2000" dirty="0"/>
          </a:p>
          <a:p>
            <a:pPr algn="ctr"/>
            <a:r>
              <a:rPr lang="de-DE" sz="2000" dirty="0"/>
              <a:t>Angaben nach § 5 TMG</a:t>
            </a:r>
          </a:p>
        </p:txBody>
      </p:sp>
      <p:sp>
        <p:nvSpPr>
          <p:cNvPr id="9" name="Textfeld 8"/>
          <p:cNvSpPr txBox="1"/>
          <p:nvPr/>
        </p:nvSpPr>
        <p:spPr>
          <a:xfrm>
            <a:off x="1079612" y="2018237"/>
            <a:ext cx="6984776" cy="707886"/>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2000" dirty="0" smtClean="0"/>
              <a:t>Instagram Auftritt </a:t>
            </a:r>
            <a:r>
              <a:rPr lang="de-DE" sz="2000" dirty="0"/>
              <a:t>mit journalistisch-redaktionellem Inhalt</a:t>
            </a:r>
          </a:p>
          <a:p>
            <a:pPr algn="ctr"/>
            <a:r>
              <a:rPr lang="de-DE" sz="2000" dirty="0"/>
              <a:t>Angaben nach §§ 5, 6 TMG, § 55 II </a:t>
            </a:r>
            <a:r>
              <a:rPr lang="de-DE" sz="2000" dirty="0" err="1"/>
              <a:t>RStV</a:t>
            </a:r>
            <a:endParaRPr lang="de-DE" sz="2000" dirty="0"/>
          </a:p>
        </p:txBody>
      </p:sp>
    </p:spTree>
    <p:extLst>
      <p:ext uri="{BB962C8B-B14F-4D97-AF65-F5344CB8AC3E}">
        <p14:creationId xmlns:p14="http://schemas.microsoft.com/office/powerpoint/2010/main" val="360634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B05D8C33-B558-455C-8B15-676C17EBF9D1}" type="slidenum">
              <a:rPr lang="de-DE" altLang="de-DE" smtClean="0"/>
              <a:pPr/>
              <a:t>6</a:t>
            </a:fld>
            <a:endParaRPr lang="de-DE" altLang="de-DE"/>
          </a:p>
        </p:txBody>
      </p:sp>
      <p:sp>
        <p:nvSpPr>
          <p:cNvPr id="5" name="Textfeld 4"/>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6" name="Textfeld 5"/>
          <p:cNvSpPr txBox="1"/>
          <p:nvPr/>
        </p:nvSpPr>
        <p:spPr>
          <a:xfrm>
            <a:off x="501576" y="1700808"/>
            <a:ext cx="3926408" cy="369332"/>
          </a:xfrm>
          <a:prstGeom prst="rect">
            <a:avLst/>
          </a:prstGeom>
          <a:noFill/>
        </p:spPr>
        <p:txBody>
          <a:bodyPr wrap="square" rtlCol="0">
            <a:spAutoFit/>
          </a:bodyPr>
          <a:lstStyle/>
          <a:p>
            <a:r>
              <a:rPr lang="de-DE" u="sng" dirty="0"/>
              <a:t>Beispiel für ein einfaches Impressum</a:t>
            </a:r>
          </a:p>
        </p:txBody>
      </p:sp>
      <p:sp>
        <p:nvSpPr>
          <p:cNvPr id="7" name="Textfeld 6"/>
          <p:cNvSpPr txBox="1"/>
          <p:nvPr/>
        </p:nvSpPr>
        <p:spPr>
          <a:xfrm>
            <a:off x="1115369" y="2253292"/>
            <a:ext cx="3960687" cy="646331"/>
          </a:xfrm>
          <a:prstGeom prst="rect">
            <a:avLst/>
          </a:prstGeom>
          <a:noFill/>
        </p:spPr>
        <p:txBody>
          <a:bodyPr wrap="square" rtlCol="0">
            <a:spAutoFit/>
          </a:bodyPr>
          <a:lstStyle/>
          <a:p>
            <a:r>
              <a:rPr lang="de-DE" dirty="0"/>
              <a:t>20vor8 GbR, Marinus J. Stehmeier, Martin Fischer</a:t>
            </a:r>
          </a:p>
        </p:txBody>
      </p:sp>
      <p:sp>
        <p:nvSpPr>
          <p:cNvPr id="8" name="Textfeld 7"/>
          <p:cNvSpPr txBox="1"/>
          <p:nvPr/>
        </p:nvSpPr>
        <p:spPr>
          <a:xfrm>
            <a:off x="1147608" y="2974652"/>
            <a:ext cx="2304256" cy="646331"/>
          </a:xfrm>
          <a:prstGeom prst="rect">
            <a:avLst/>
          </a:prstGeom>
          <a:noFill/>
        </p:spPr>
        <p:txBody>
          <a:bodyPr wrap="square" rtlCol="0">
            <a:spAutoFit/>
          </a:bodyPr>
          <a:lstStyle/>
          <a:p>
            <a:r>
              <a:rPr lang="de-DE" dirty="0"/>
              <a:t>Vogelhüttendeich 42</a:t>
            </a:r>
          </a:p>
          <a:p>
            <a:r>
              <a:rPr lang="de-DE" dirty="0"/>
              <a:t>21107 Hamburg</a:t>
            </a:r>
          </a:p>
        </p:txBody>
      </p:sp>
      <p:sp>
        <p:nvSpPr>
          <p:cNvPr id="9" name="Textfeld 8"/>
          <p:cNvSpPr txBox="1"/>
          <p:nvPr/>
        </p:nvSpPr>
        <p:spPr>
          <a:xfrm>
            <a:off x="1147608" y="3620983"/>
            <a:ext cx="2232248" cy="369332"/>
          </a:xfrm>
          <a:prstGeom prst="rect">
            <a:avLst/>
          </a:prstGeom>
          <a:noFill/>
        </p:spPr>
        <p:txBody>
          <a:bodyPr wrap="square" rtlCol="0">
            <a:spAutoFit/>
          </a:bodyPr>
          <a:lstStyle/>
          <a:p>
            <a:r>
              <a:rPr lang="de-DE" dirty="0"/>
              <a:t>info@20vor8.de</a:t>
            </a:r>
          </a:p>
        </p:txBody>
      </p:sp>
      <p:sp>
        <p:nvSpPr>
          <p:cNvPr id="10" name="Textfeld 9"/>
          <p:cNvSpPr txBox="1"/>
          <p:nvPr/>
        </p:nvSpPr>
        <p:spPr>
          <a:xfrm>
            <a:off x="1147608" y="4077072"/>
            <a:ext cx="2952328" cy="923330"/>
          </a:xfrm>
          <a:prstGeom prst="rect">
            <a:avLst/>
          </a:prstGeom>
          <a:noFill/>
        </p:spPr>
        <p:txBody>
          <a:bodyPr wrap="square" rtlCol="0">
            <a:spAutoFit/>
          </a:bodyPr>
          <a:lstStyle/>
          <a:p>
            <a:r>
              <a:rPr lang="de-DE" dirty="0"/>
              <a:t>Verantwortlicher gem. § 55 Rundfunkstaatsvertrag:</a:t>
            </a:r>
          </a:p>
          <a:p>
            <a:r>
              <a:rPr lang="de-DE" dirty="0"/>
              <a:t>Marinus J. Stehmeier</a:t>
            </a:r>
          </a:p>
        </p:txBody>
      </p:sp>
      <p:sp>
        <p:nvSpPr>
          <p:cNvPr id="2" name="Textfeld 1"/>
          <p:cNvSpPr txBox="1"/>
          <p:nvPr/>
        </p:nvSpPr>
        <p:spPr>
          <a:xfrm>
            <a:off x="4860032" y="2651486"/>
            <a:ext cx="237626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 Abs. 1 Nr. 1 TMG bzw. § 55 Abs. 1 </a:t>
            </a:r>
            <a:r>
              <a:rPr lang="de-DE" dirty="0" err="1"/>
              <a:t>RStV</a:t>
            </a:r>
            <a:endParaRPr lang="de-DE" dirty="0"/>
          </a:p>
        </p:txBody>
      </p:sp>
      <p:sp>
        <p:nvSpPr>
          <p:cNvPr id="11" name="Textfeld 10"/>
          <p:cNvSpPr txBox="1"/>
          <p:nvPr/>
        </p:nvSpPr>
        <p:spPr>
          <a:xfrm>
            <a:off x="4860032" y="3641010"/>
            <a:ext cx="216024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 Abs. 1 Nr. 2 TMG</a:t>
            </a:r>
          </a:p>
        </p:txBody>
      </p:sp>
      <p:sp>
        <p:nvSpPr>
          <p:cNvPr id="12" name="Textfeld 11"/>
          <p:cNvSpPr txBox="1"/>
          <p:nvPr/>
        </p:nvSpPr>
        <p:spPr>
          <a:xfrm>
            <a:off x="4860032" y="4386995"/>
            <a:ext cx="216024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55 Abs. 2 </a:t>
            </a:r>
            <a:r>
              <a:rPr lang="de-DE" dirty="0" err="1"/>
              <a:t>RStV</a:t>
            </a:r>
            <a:endParaRPr lang="de-DE" dirty="0"/>
          </a:p>
        </p:txBody>
      </p:sp>
      <p:sp>
        <p:nvSpPr>
          <p:cNvPr id="13" name="Textfeld 12"/>
          <p:cNvSpPr txBox="1"/>
          <p:nvPr/>
        </p:nvSpPr>
        <p:spPr>
          <a:xfrm>
            <a:off x="1158494" y="5310225"/>
            <a:ext cx="3312368" cy="646331"/>
          </a:xfrm>
          <a:prstGeom prst="rect">
            <a:avLst/>
          </a:prstGeom>
          <a:noFill/>
        </p:spPr>
        <p:txBody>
          <a:bodyPr wrap="square" rtlCol="0">
            <a:spAutoFit/>
          </a:bodyPr>
          <a:lstStyle/>
          <a:p>
            <a:r>
              <a:rPr lang="de-DE" dirty="0" err="1" smtClean="0"/>
              <a:t>USt</a:t>
            </a:r>
            <a:r>
              <a:rPr lang="de-DE" dirty="0" smtClean="0"/>
              <a:t>. Identifikationsnummer:</a:t>
            </a:r>
          </a:p>
          <a:p>
            <a:r>
              <a:rPr lang="de-DE" dirty="0" smtClean="0"/>
              <a:t>DE123456789 </a:t>
            </a:r>
            <a:endParaRPr lang="de-DE" dirty="0"/>
          </a:p>
        </p:txBody>
      </p:sp>
      <p:sp>
        <p:nvSpPr>
          <p:cNvPr id="14" name="Textfeld 13"/>
          <p:cNvSpPr txBox="1"/>
          <p:nvPr/>
        </p:nvSpPr>
        <p:spPr>
          <a:xfrm>
            <a:off x="4860032" y="5310225"/>
            <a:ext cx="266429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55 Abs. </a:t>
            </a:r>
            <a:r>
              <a:rPr lang="de-DE" dirty="0" smtClean="0"/>
              <a:t>1 Nr. 6 </a:t>
            </a:r>
            <a:r>
              <a:rPr lang="de-DE" dirty="0" err="1" smtClean="0"/>
              <a:t>RStV</a:t>
            </a:r>
            <a:endParaRPr lang="de-DE" dirty="0" smtClean="0"/>
          </a:p>
          <a:p>
            <a:r>
              <a:rPr lang="de-DE" dirty="0" smtClean="0"/>
              <a:t>(falls vorhanden)</a:t>
            </a:r>
            <a:endParaRPr lang="de-DE" dirty="0"/>
          </a:p>
        </p:txBody>
      </p:sp>
    </p:spTree>
    <p:extLst>
      <p:ext uri="{BB962C8B-B14F-4D97-AF65-F5344CB8AC3E}">
        <p14:creationId xmlns:p14="http://schemas.microsoft.com/office/powerpoint/2010/main" val="254922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7</a:t>
            </a:fld>
            <a:endParaRPr lang="de-DE" altLang="de-DE"/>
          </a:p>
        </p:txBody>
      </p:sp>
      <p:sp>
        <p:nvSpPr>
          <p:cNvPr id="4" name="Textfeld 3"/>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6" name="Textfeld 5"/>
          <p:cNvSpPr txBox="1"/>
          <p:nvPr/>
        </p:nvSpPr>
        <p:spPr>
          <a:xfrm>
            <a:off x="1115616" y="1999621"/>
            <a:ext cx="7704856" cy="2308324"/>
          </a:xfrm>
          <a:prstGeom prst="rect">
            <a:avLst/>
          </a:prstGeom>
          <a:noFill/>
        </p:spPr>
        <p:txBody>
          <a:bodyPr wrap="square" rtlCol="0">
            <a:spAutoFit/>
          </a:bodyPr>
          <a:lstStyle/>
          <a:p>
            <a:r>
              <a:rPr lang="de-DE" dirty="0" smtClean="0"/>
              <a:t>Ein Impressum ist also häufig Pflicht! </a:t>
            </a:r>
            <a:br>
              <a:rPr lang="de-DE" dirty="0" smtClean="0"/>
            </a:br>
            <a:endParaRPr lang="de-DE" dirty="0" smtClean="0"/>
          </a:p>
          <a:p>
            <a:r>
              <a:rPr lang="de-DE" dirty="0" smtClean="0"/>
              <a:t>Aber: Es muss auch leicht und deutlich für den Nutzer auffindbar sein</a:t>
            </a:r>
          </a:p>
          <a:p>
            <a:endParaRPr lang="de-DE" dirty="0"/>
          </a:p>
          <a:p>
            <a:r>
              <a:rPr lang="de-DE" dirty="0" smtClean="0">
                <a:sym typeface="Wingdings" panose="05000000000000000000" pitchFamily="2" charset="2"/>
              </a:rPr>
              <a:t>	</a:t>
            </a:r>
            <a:r>
              <a:rPr lang="de-DE" u="sng" dirty="0" smtClean="0">
                <a:sym typeface="Wingdings" panose="05000000000000000000" pitchFamily="2" charset="2"/>
              </a:rPr>
              <a:t> </a:t>
            </a:r>
            <a:r>
              <a:rPr lang="de-DE" u="sng" dirty="0" smtClean="0"/>
              <a:t>Problem:</a:t>
            </a:r>
            <a:r>
              <a:rPr lang="de-DE" dirty="0" smtClean="0"/>
              <a:t> Impressum lässt sich nicht vollständig in das 		Instagram Profil einbauen (Zeichenbegrenzung)</a:t>
            </a:r>
          </a:p>
          <a:p>
            <a:endParaRPr lang="de-DE" dirty="0" smtClean="0"/>
          </a:p>
          <a:p>
            <a:r>
              <a:rPr lang="de-DE" dirty="0"/>
              <a:t>	</a:t>
            </a:r>
          </a:p>
        </p:txBody>
      </p:sp>
      <p:sp>
        <p:nvSpPr>
          <p:cNvPr id="7" name="Rechteck 6"/>
          <p:cNvSpPr/>
          <p:nvPr/>
        </p:nvSpPr>
        <p:spPr>
          <a:xfrm>
            <a:off x="1979712" y="4077072"/>
            <a:ext cx="6264696" cy="923330"/>
          </a:xfrm>
          <a:prstGeom prst="rect">
            <a:avLst/>
          </a:prstGeom>
        </p:spPr>
        <p:txBody>
          <a:bodyPr wrap="square">
            <a:spAutoFit/>
          </a:bodyPr>
          <a:lstStyle/>
          <a:p>
            <a:r>
              <a:rPr lang="de-DE" dirty="0"/>
              <a:t>Lösung: Impressum der eigenen Website verwenden </a:t>
            </a:r>
            <a:r>
              <a:rPr lang="de-DE" dirty="0" smtClean="0"/>
              <a:t>und </a:t>
            </a:r>
            <a:r>
              <a:rPr lang="de-DE" dirty="0"/>
              <a:t>in den </a:t>
            </a:r>
            <a:r>
              <a:rPr lang="de-DE" dirty="0" smtClean="0"/>
              <a:t>Profileinstellungen einen „sprechenden“ Website-Link einbauen</a:t>
            </a:r>
            <a:endParaRPr lang="de-DE" dirty="0"/>
          </a:p>
        </p:txBody>
      </p:sp>
      <p:sp>
        <p:nvSpPr>
          <p:cNvPr id="8" name="Rechteck 7"/>
          <p:cNvSpPr/>
          <p:nvPr/>
        </p:nvSpPr>
        <p:spPr>
          <a:xfrm>
            <a:off x="2195736" y="5157192"/>
            <a:ext cx="4572000" cy="369332"/>
          </a:xfrm>
          <a:prstGeom prst="rect">
            <a:avLst/>
          </a:prstGeom>
        </p:spPr>
        <p:txBody>
          <a:bodyPr>
            <a:spAutoFit/>
          </a:bodyPr>
          <a:lstStyle/>
          <a:p>
            <a:r>
              <a:rPr lang="de-DE" dirty="0"/>
              <a:t>z</a:t>
            </a:r>
            <a:r>
              <a:rPr lang="de-DE" dirty="0" smtClean="0"/>
              <a:t>.B. </a:t>
            </a:r>
            <a:r>
              <a:rPr lang="de-DE" dirty="0" smtClean="0">
                <a:hlinkClick r:id="rId3"/>
              </a:rPr>
              <a:t>www.MeinBlog.de/impressum.html</a:t>
            </a:r>
            <a:r>
              <a:rPr lang="de-DE" dirty="0" smtClean="0"/>
              <a:t> </a:t>
            </a:r>
            <a:endParaRPr lang="de-DE" dirty="0"/>
          </a:p>
        </p:txBody>
      </p:sp>
    </p:spTree>
    <p:extLst>
      <p:ext uri="{BB962C8B-B14F-4D97-AF65-F5344CB8AC3E}">
        <p14:creationId xmlns:p14="http://schemas.microsoft.com/office/powerpoint/2010/main" val="4167796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8</a:t>
            </a:fld>
            <a:endParaRPr lang="de-DE" altLang="de-DE"/>
          </a:p>
        </p:txBody>
      </p:sp>
      <p:sp>
        <p:nvSpPr>
          <p:cNvPr id="4" name="Textfeld 3"/>
          <p:cNvSpPr txBox="1"/>
          <p:nvPr/>
        </p:nvSpPr>
        <p:spPr>
          <a:xfrm>
            <a:off x="472911" y="671462"/>
            <a:ext cx="2880320" cy="369332"/>
          </a:xfrm>
          <a:prstGeom prst="rect">
            <a:avLst/>
          </a:prstGeom>
          <a:noFill/>
        </p:spPr>
        <p:txBody>
          <a:bodyPr wrap="square" rtlCol="0">
            <a:spAutoFit/>
          </a:bodyPr>
          <a:lstStyle/>
          <a:p>
            <a:r>
              <a:rPr lang="de-DE" dirty="0"/>
              <a:t>1. Die Impressumspflicht</a:t>
            </a:r>
          </a:p>
        </p:txBody>
      </p:sp>
      <p:sp>
        <p:nvSpPr>
          <p:cNvPr id="5" name="Textfeld 4"/>
          <p:cNvSpPr txBox="1"/>
          <p:nvPr/>
        </p:nvSpPr>
        <p:spPr>
          <a:xfrm>
            <a:off x="1398350" y="3140968"/>
            <a:ext cx="6120680" cy="2308324"/>
          </a:xfrm>
          <a:prstGeom prst="rect">
            <a:avLst/>
          </a:prstGeom>
          <a:noFill/>
        </p:spPr>
        <p:txBody>
          <a:bodyPr wrap="square" rtlCol="0">
            <a:spAutoFit/>
          </a:bodyPr>
          <a:lstStyle/>
          <a:p>
            <a:r>
              <a:rPr lang="de-DE" dirty="0" smtClean="0"/>
              <a:t>Vorteile: </a:t>
            </a:r>
          </a:p>
          <a:p>
            <a:pPr marL="285750" indent="-285750">
              <a:buFont typeface="Arial" panose="020B0604020202020204" pitchFamily="34" charset="0"/>
              <a:buChar char="•"/>
            </a:pPr>
            <a:r>
              <a:rPr lang="de-DE" dirty="0" smtClean="0"/>
              <a:t>Impressum kann auf allen </a:t>
            </a:r>
            <a:r>
              <a:rPr lang="de-DE" dirty="0" err="1" smtClean="0"/>
              <a:t>Social</a:t>
            </a:r>
            <a:r>
              <a:rPr lang="de-DE" dirty="0" smtClean="0"/>
              <a:t>-Media-Profilen verlinkt werden, ist immer aktuell</a:t>
            </a:r>
          </a:p>
          <a:p>
            <a:pPr marL="285750" indent="-285750">
              <a:buFont typeface="Arial" panose="020B0604020202020204" pitchFamily="34" charset="0"/>
              <a:buChar char="•"/>
            </a:pPr>
            <a:r>
              <a:rPr lang="de-DE" dirty="0" smtClean="0"/>
              <a:t>Auch eine Datenschutzerklärung kann direkt mit auf der eigenen Impressums-Seite eingebaut werden, z.B.:</a:t>
            </a:r>
            <a:br>
              <a:rPr lang="de-DE" dirty="0" smtClean="0"/>
            </a:br>
            <a:endParaRPr lang="de-DE" dirty="0" smtClean="0"/>
          </a:p>
          <a:p>
            <a:pPr algn="ctr"/>
            <a:r>
              <a:rPr lang="de-DE" dirty="0" smtClean="0">
                <a:hlinkClick r:id="rId2"/>
              </a:rPr>
              <a:t>www.MeinBlog.de/Impressum-Datenschutz.html</a:t>
            </a:r>
            <a:r>
              <a:rPr lang="de-DE" dirty="0" smtClean="0"/>
              <a:t> </a:t>
            </a:r>
          </a:p>
          <a:p>
            <a:endParaRPr lang="de-DE" dirty="0"/>
          </a:p>
        </p:txBody>
      </p:sp>
      <p:sp>
        <p:nvSpPr>
          <p:cNvPr id="6" name="Textfeld 5"/>
          <p:cNvSpPr txBox="1"/>
          <p:nvPr/>
        </p:nvSpPr>
        <p:spPr>
          <a:xfrm>
            <a:off x="1434375" y="2043711"/>
            <a:ext cx="6048672" cy="923330"/>
          </a:xfrm>
          <a:prstGeom prst="rect">
            <a:avLst/>
          </a:prstGeom>
          <a:noFill/>
        </p:spPr>
        <p:txBody>
          <a:bodyPr wrap="square" rtlCol="0">
            <a:spAutoFit/>
          </a:bodyPr>
          <a:lstStyle/>
          <a:p>
            <a:r>
              <a:rPr lang="de-DE" dirty="0" smtClean="0"/>
              <a:t>Zusätzlich sollte das Impressum auf der eigenen Seite darauf hinweisen, dass es auch für </a:t>
            </a:r>
            <a:r>
              <a:rPr lang="de-DE" dirty="0" err="1" smtClean="0"/>
              <a:t>Social</a:t>
            </a:r>
            <a:r>
              <a:rPr lang="de-DE" dirty="0" smtClean="0"/>
              <a:t>-Media Profile gilt. </a:t>
            </a:r>
            <a:endParaRPr lang="de-DE" dirty="0"/>
          </a:p>
        </p:txBody>
      </p:sp>
    </p:spTree>
    <p:extLst>
      <p:ext uri="{BB962C8B-B14F-4D97-AF65-F5344CB8AC3E}">
        <p14:creationId xmlns:p14="http://schemas.microsoft.com/office/powerpoint/2010/main" val="2719655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9</a:t>
            </a:fld>
            <a:endParaRPr lang="de-DE" altLang="de-DE"/>
          </a:p>
        </p:txBody>
      </p:sp>
      <p:sp>
        <p:nvSpPr>
          <p:cNvPr id="4" name="Textfeld 3"/>
          <p:cNvSpPr txBox="1"/>
          <p:nvPr/>
        </p:nvSpPr>
        <p:spPr>
          <a:xfrm>
            <a:off x="323528" y="429002"/>
            <a:ext cx="4824536" cy="369332"/>
          </a:xfrm>
          <a:prstGeom prst="rect">
            <a:avLst/>
          </a:prstGeom>
          <a:noFill/>
        </p:spPr>
        <p:txBody>
          <a:bodyPr wrap="square" rtlCol="0">
            <a:spAutoFit/>
          </a:bodyPr>
          <a:lstStyle/>
          <a:p>
            <a:r>
              <a:rPr lang="de-DE" dirty="0" smtClean="0"/>
              <a:t>Exkurs: Datenschutzerklärung </a:t>
            </a:r>
            <a:endParaRPr lang="de-DE" dirty="0"/>
          </a:p>
        </p:txBody>
      </p:sp>
      <p:sp>
        <p:nvSpPr>
          <p:cNvPr id="5" name="Textfeld 4"/>
          <p:cNvSpPr txBox="1"/>
          <p:nvPr/>
        </p:nvSpPr>
        <p:spPr>
          <a:xfrm>
            <a:off x="971600" y="1916832"/>
            <a:ext cx="7200800" cy="3970318"/>
          </a:xfrm>
          <a:prstGeom prst="rect">
            <a:avLst/>
          </a:prstGeom>
          <a:noFill/>
        </p:spPr>
        <p:txBody>
          <a:bodyPr wrap="square" rtlCol="0">
            <a:spAutoFit/>
          </a:bodyPr>
          <a:lstStyle/>
          <a:p>
            <a:r>
              <a:rPr lang="de-DE" dirty="0" smtClean="0"/>
              <a:t>Grundsätzlich auch für gewerblich genutzte </a:t>
            </a:r>
            <a:r>
              <a:rPr lang="de-DE" dirty="0" err="1" smtClean="0"/>
              <a:t>Social</a:t>
            </a:r>
            <a:r>
              <a:rPr lang="de-DE" dirty="0" smtClean="0"/>
              <a:t>-Media Profile notwendig. </a:t>
            </a:r>
          </a:p>
          <a:p>
            <a:endParaRPr lang="de-DE" dirty="0"/>
          </a:p>
          <a:p>
            <a:pPr lvl="1"/>
            <a:r>
              <a:rPr lang="de-DE" dirty="0" smtClean="0"/>
              <a:t>Werden Nutzungsdaten dem gewerblichen Profilbetreiber zur Verfügung gestellt braucht er ohnehin eine Datenschutzerklärung DENN:</a:t>
            </a:r>
          </a:p>
          <a:p>
            <a:pPr lvl="1"/>
            <a:endParaRPr lang="de-DE" dirty="0"/>
          </a:p>
          <a:p>
            <a:pPr lvl="1"/>
            <a:r>
              <a:rPr lang="de-DE" b="1" dirty="0" smtClean="0"/>
              <a:t>EuGH Urteil v. 05.06.2018,  Az. C210/17 </a:t>
            </a:r>
            <a:r>
              <a:rPr lang="de-DE" dirty="0" smtClean="0"/>
              <a:t>zu Page-</a:t>
            </a:r>
            <a:r>
              <a:rPr lang="de-DE" dirty="0" err="1" smtClean="0"/>
              <a:t>Insights</a:t>
            </a:r>
            <a:r>
              <a:rPr lang="de-DE" dirty="0" smtClean="0"/>
              <a:t> einer Facebook-Fanpage:</a:t>
            </a:r>
          </a:p>
          <a:p>
            <a:pPr lvl="1"/>
            <a:r>
              <a:rPr lang="de-DE" dirty="0" err="1" smtClean="0"/>
              <a:t>Social</a:t>
            </a:r>
            <a:r>
              <a:rPr lang="de-DE" dirty="0" smtClean="0"/>
              <a:t>-Network und Profil-Inhaber sind „Verantwortliche“ im Sinne des europäischen Datenschutzrechts </a:t>
            </a:r>
          </a:p>
          <a:p>
            <a:pPr lvl="1"/>
            <a:endParaRPr lang="de-DE" dirty="0"/>
          </a:p>
          <a:p>
            <a:pPr lvl="1"/>
            <a:r>
              <a:rPr lang="de-DE" dirty="0" smtClean="0">
                <a:sym typeface="Wingdings" panose="05000000000000000000" pitchFamily="2" charset="2"/>
              </a:rPr>
              <a:t>  </a:t>
            </a:r>
            <a:r>
              <a:rPr lang="de-DE" dirty="0" smtClean="0"/>
              <a:t>auch auf andere </a:t>
            </a:r>
            <a:r>
              <a:rPr lang="de-DE" dirty="0" err="1" smtClean="0"/>
              <a:t>Social</a:t>
            </a:r>
            <a:r>
              <a:rPr lang="de-DE" dirty="0" smtClean="0"/>
              <a:t>-Networks anzuwenden</a:t>
            </a:r>
          </a:p>
          <a:p>
            <a:endParaRPr lang="de-DE" dirty="0"/>
          </a:p>
        </p:txBody>
      </p:sp>
    </p:spTree>
    <p:extLst>
      <p:ext uri="{BB962C8B-B14F-4D97-AF65-F5344CB8AC3E}">
        <p14:creationId xmlns:p14="http://schemas.microsoft.com/office/powerpoint/2010/main" val="764953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1569</Words>
  <Application>Microsoft Office PowerPoint</Application>
  <PresentationFormat>Bildschirmpräsentation (4:3)</PresentationFormat>
  <Paragraphs>238</Paragraphs>
  <Slides>29</Slides>
  <Notes>1</Notes>
  <HiddenSlides>0</HiddenSlides>
  <MMClips>1</MMClips>
  <ScaleCrop>false</ScaleCrop>
  <HeadingPairs>
    <vt:vector size="4" baseType="variant">
      <vt:variant>
        <vt:lpstr>Design</vt:lpstr>
      </vt:variant>
      <vt:variant>
        <vt:i4>2</vt:i4>
      </vt:variant>
      <vt:variant>
        <vt:lpstr>Folientitel</vt:lpstr>
      </vt:variant>
      <vt:variant>
        <vt:i4>29</vt:i4>
      </vt:variant>
    </vt:vector>
  </HeadingPairs>
  <TitlesOfParts>
    <vt:vector size="31" baseType="lpstr">
      <vt:lpstr>Larissa-Design</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Vielen Dank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Fehlerquellen bei der Homepagegestaltung</dc:title>
  <dc:creator>Besitzer</dc:creator>
  <cp:lastModifiedBy>Sekretariat3 - Lodigkeit Rechtsanwälte</cp:lastModifiedBy>
  <cp:revision>110</cp:revision>
  <cp:lastPrinted>2018-11-22T16:35:50Z</cp:lastPrinted>
  <dcterms:created xsi:type="dcterms:W3CDTF">2012-10-23T22:43:15Z</dcterms:created>
  <dcterms:modified xsi:type="dcterms:W3CDTF">2019-03-01T17:51:00Z</dcterms:modified>
</cp:coreProperties>
</file>