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handoutMasterIdLst>
    <p:handoutMasterId r:id="rId29"/>
  </p:handoutMasterIdLst>
  <p:sldIdLst>
    <p:sldId id="256" r:id="rId3"/>
    <p:sldId id="261" r:id="rId4"/>
    <p:sldId id="262" r:id="rId5"/>
    <p:sldId id="272" r:id="rId6"/>
    <p:sldId id="263" r:id="rId7"/>
    <p:sldId id="264" r:id="rId8"/>
    <p:sldId id="273" r:id="rId9"/>
    <p:sldId id="268" r:id="rId10"/>
    <p:sldId id="276" r:id="rId11"/>
    <p:sldId id="265" r:id="rId12"/>
    <p:sldId id="267" r:id="rId13"/>
    <p:sldId id="282" r:id="rId14"/>
    <p:sldId id="283" r:id="rId15"/>
    <p:sldId id="274" r:id="rId16"/>
    <p:sldId id="277" r:id="rId17"/>
    <p:sldId id="278" r:id="rId18"/>
    <p:sldId id="275" r:id="rId19"/>
    <p:sldId id="269" r:id="rId20"/>
    <p:sldId id="279" r:id="rId21"/>
    <p:sldId id="280" r:id="rId22"/>
    <p:sldId id="271" r:id="rId23"/>
    <p:sldId id="270" r:id="rId24"/>
    <p:sldId id="284" r:id="rId25"/>
    <p:sldId id="281" r:id="rId26"/>
    <p:sldId id="258" r:id="rId27"/>
  </p:sldIdLst>
  <p:sldSz cx="9144000" cy="6858000" type="screen4x3"/>
  <p:notesSz cx="6669088" cy="9928225"/>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83" autoAdjust="0"/>
  </p:normalViewPr>
  <p:slideViewPr>
    <p:cSldViewPr>
      <p:cViewPr>
        <p:scale>
          <a:sx n="118" d="100"/>
          <a:sy n="118" d="100"/>
        </p:scale>
        <p:origin x="-143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Calibri" pitchFamily="34" charset="0"/>
                <a:cs typeface="Arial" charset="0"/>
              </a:defRPr>
            </a:lvl1pPr>
          </a:lstStyle>
          <a:p>
            <a:pPr>
              <a:defRPr/>
            </a:pPr>
            <a:endParaRPr lang="de-DE" altLang="de-DE"/>
          </a:p>
        </p:txBody>
      </p:sp>
      <p:sp>
        <p:nvSpPr>
          <p:cNvPr id="21507" name="Rectangle 3"/>
          <p:cNvSpPr>
            <a:spLocks noGrp="1" noChangeArrowheads="1"/>
          </p:cNvSpPr>
          <p:nvPr>
            <p:ph type="dt" sz="quarter" idx="1"/>
          </p:nvPr>
        </p:nvSpPr>
        <p:spPr bwMode="auto">
          <a:xfrm>
            <a:off x="3776663" y="0"/>
            <a:ext cx="2890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Calibri" pitchFamily="34" charset="0"/>
                <a:cs typeface="Arial" charset="0"/>
              </a:defRPr>
            </a:lvl1pPr>
          </a:lstStyle>
          <a:p>
            <a:pPr>
              <a:defRPr/>
            </a:pPr>
            <a:fld id="{D30A09FF-988E-4C4E-B60F-90865BFBC233}" type="datetimeFigureOut">
              <a:rPr lang="de-DE" altLang="de-DE"/>
              <a:pPr>
                <a:defRPr/>
              </a:pPr>
              <a:t>20.03.2016</a:t>
            </a:fld>
            <a:endParaRPr lang="de-DE" altLang="de-DE"/>
          </a:p>
        </p:txBody>
      </p:sp>
      <p:sp>
        <p:nvSpPr>
          <p:cNvPr id="21508" name="Rectangle 4"/>
          <p:cNvSpPr>
            <a:spLocks noGrp="1" noChangeArrowheads="1"/>
          </p:cNvSpPr>
          <p:nvPr>
            <p:ph type="ftr" sz="quarter" idx="2"/>
          </p:nvPr>
        </p:nvSpPr>
        <p:spPr bwMode="auto">
          <a:xfrm>
            <a:off x="0" y="942975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Calibri" pitchFamily="34" charset="0"/>
                <a:cs typeface="Arial" charset="0"/>
              </a:defRPr>
            </a:lvl1pPr>
          </a:lstStyle>
          <a:p>
            <a:pPr>
              <a:defRPr/>
            </a:pPr>
            <a:endParaRPr lang="de-DE" altLang="de-DE"/>
          </a:p>
        </p:txBody>
      </p:sp>
      <p:sp>
        <p:nvSpPr>
          <p:cNvPr id="21509" name="Rectangle 5"/>
          <p:cNvSpPr>
            <a:spLocks noGrp="1" noChangeArrowheads="1"/>
          </p:cNvSpPr>
          <p:nvPr>
            <p:ph type="sldNum" sz="quarter" idx="3"/>
          </p:nvPr>
        </p:nvSpPr>
        <p:spPr bwMode="auto">
          <a:xfrm>
            <a:off x="3776663" y="9429750"/>
            <a:ext cx="2890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DD69EBC-19F4-449D-B2E1-5646476A3BFD}" type="slidenum">
              <a:rPr lang="de-DE" altLang="de-DE"/>
              <a:pPr/>
              <a:t>‹Nr.›</a:t>
            </a:fld>
            <a:endParaRPr lang="de-DE" altLang="de-DE"/>
          </a:p>
        </p:txBody>
      </p:sp>
    </p:spTree>
    <p:extLst>
      <p:ext uri="{BB962C8B-B14F-4D97-AF65-F5344CB8AC3E}">
        <p14:creationId xmlns:p14="http://schemas.microsoft.com/office/powerpoint/2010/main" val="2863196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90838"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776663" y="0"/>
            <a:ext cx="2890837"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848C6BA-D92F-4F0A-A086-B35855EB8BC8}" type="datetimeFigureOut">
              <a:rPr lang="de-DE"/>
              <a:pPr>
                <a:defRPr/>
              </a:pPr>
              <a:t>20.03.2016</a:t>
            </a:fld>
            <a:endParaRPr lang="de-DE"/>
          </a:p>
        </p:txBody>
      </p:sp>
      <p:sp>
        <p:nvSpPr>
          <p:cNvPr id="4" name="Folienbildplatzhalter 3"/>
          <p:cNvSpPr>
            <a:spLocks noGrp="1" noRot="1" noChangeAspect="1"/>
          </p:cNvSpPr>
          <p:nvPr>
            <p:ph type="sldImg" idx="2"/>
          </p:nvPr>
        </p:nvSpPr>
        <p:spPr>
          <a:xfrm>
            <a:off x="852488" y="744538"/>
            <a:ext cx="4964112"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66750" y="4714875"/>
            <a:ext cx="5335588" cy="4468813"/>
          </a:xfrm>
          <a:prstGeom prst="rect">
            <a:avLst/>
          </a:prstGeom>
        </p:spPr>
        <p:txBody>
          <a:bodyPr vert="horz" lIns="91440" tIns="45720" rIns="91440" bIns="45720"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429750"/>
            <a:ext cx="2890838"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776663" y="9429750"/>
            <a:ext cx="2890837" cy="49688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D7E5A14-81E8-499E-88F5-F96ABD425F5B}" type="slidenum">
              <a:rPr lang="de-DE" altLang="de-DE"/>
              <a:pPr/>
              <a:t>‹Nr.›</a:t>
            </a:fld>
            <a:endParaRPr lang="de-DE" altLang="de-DE"/>
          </a:p>
        </p:txBody>
      </p:sp>
    </p:spTree>
    <p:extLst>
      <p:ext uri="{BB962C8B-B14F-4D97-AF65-F5344CB8AC3E}">
        <p14:creationId xmlns:p14="http://schemas.microsoft.com/office/powerpoint/2010/main" val="3082054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E632034E-AAA1-46B2-B76D-39DAF6B8478B}" type="datetime1">
              <a:rPr lang="de-DE"/>
              <a:pPr>
                <a:defRPr/>
              </a:pPr>
              <a:t>20.03.2016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B93BDEBA-6E9B-4DA2-AF37-A849F7969C77}" type="slidenum">
              <a:rPr lang="de-DE" altLang="de-DE"/>
              <a:pPr/>
              <a:t>‹Nr.›</a:t>
            </a:fld>
            <a:endParaRPr lang="de-DE" altLang="de-DE"/>
          </a:p>
        </p:txBody>
      </p:sp>
    </p:spTree>
    <p:extLst>
      <p:ext uri="{BB962C8B-B14F-4D97-AF65-F5344CB8AC3E}">
        <p14:creationId xmlns:p14="http://schemas.microsoft.com/office/powerpoint/2010/main" val="300143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65014AC1-CD4D-4ABA-8A71-15EE94A0FC0B}" type="datetime1">
              <a:rPr lang="de-DE"/>
              <a:pPr>
                <a:defRPr/>
              </a:pPr>
              <a:t>20.03.2016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8A118238-7980-48A5-8257-B5FCC9D2C4AB}" type="slidenum">
              <a:rPr lang="de-DE" altLang="de-DE"/>
              <a:pPr/>
              <a:t>‹Nr.›</a:t>
            </a:fld>
            <a:endParaRPr lang="de-DE" altLang="de-DE"/>
          </a:p>
        </p:txBody>
      </p:sp>
    </p:spTree>
    <p:extLst>
      <p:ext uri="{BB962C8B-B14F-4D97-AF65-F5344CB8AC3E}">
        <p14:creationId xmlns:p14="http://schemas.microsoft.com/office/powerpoint/2010/main" val="1270775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6D5F61E6-30E4-4A9A-BF1B-F98BA359A40F}" type="datetime1">
              <a:rPr lang="de-DE"/>
              <a:pPr>
                <a:defRPr/>
              </a:pPr>
              <a:t>20.03.2016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E9F98E4C-D408-43CB-9458-BC4AA79BB2FE}" type="slidenum">
              <a:rPr lang="de-DE" altLang="de-DE"/>
              <a:pPr/>
              <a:t>‹Nr.›</a:t>
            </a:fld>
            <a:endParaRPr lang="de-DE" altLang="de-DE"/>
          </a:p>
        </p:txBody>
      </p:sp>
    </p:spTree>
    <p:extLst>
      <p:ext uri="{BB962C8B-B14F-4D97-AF65-F5344CB8AC3E}">
        <p14:creationId xmlns:p14="http://schemas.microsoft.com/office/powerpoint/2010/main" val="2520348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F89041B5-4CDE-4F02-8314-256F2AEC34F9}" type="datetimeFigureOut">
              <a:rPr lang="de-DE" smtClean="0"/>
              <a:t>20.03.2016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3774685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5"/>
            <a:ext cx="7886700" cy="1325563"/>
          </a:xfrm>
          <a:prstGeom prst="rect">
            <a:avLst/>
          </a:prstGeom>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89041B5-4CDE-4F02-8314-256F2AEC34F9}" type="datetimeFigureOut">
              <a:rPr lang="de-DE" smtClean="0"/>
              <a:t>20.03.2016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1276771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a:prstGeom prst="rect">
            <a:avLst/>
          </a:prstGeo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F89041B5-4CDE-4F02-8314-256F2AEC34F9}" type="datetimeFigureOut">
              <a:rPr lang="de-DE" smtClean="0"/>
              <a:t>20.03.2016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3914257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5"/>
            <a:ext cx="7886700" cy="1325563"/>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628650" y="1825625"/>
            <a:ext cx="386715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825625"/>
            <a:ext cx="386715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F89041B5-4CDE-4F02-8314-256F2AEC34F9}" type="datetimeFigureOut">
              <a:rPr lang="de-DE" smtClean="0"/>
              <a:t>20.03.2016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2385835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a:prstGeom prst="rect">
            <a:avLst/>
          </a:prstGeo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89041B5-4CDE-4F02-8314-256F2AEC34F9}" type="datetimeFigureOut">
              <a:rPr lang="de-DE" smtClean="0"/>
              <a:t>20.03.2016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3152531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5"/>
            <a:ext cx="7886700" cy="1325563"/>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F89041B5-4CDE-4F02-8314-256F2AEC34F9}" type="datetimeFigureOut">
              <a:rPr lang="de-DE" smtClean="0"/>
              <a:t>20.03.2016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1261275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89041B5-4CDE-4F02-8314-256F2AEC34F9}" type="datetimeFigureOut">
              <a:rPr lang="de-DE" smtClean="0"/>
              <a:t>20.03.2016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17941952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a:prstGeom prst="rect">
            <a:avLst/>
          </a:prstGeo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F89041B5-4CDE-4F02-8314-256F2AEC34F9}" type="datetimeFigureOut">
              <a:rPr lang="de-DE" smtClean="0"/>
              <a:t>20.03.2016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271846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9FB0C5B-9972-4A7A-A019-24E3B28F23C6}" type="datetime1">
              <a:rPr lang="de-DE"/>
              <a:pPr>
                <a:defRPr/>
              </a:pPr>
              <a:t>20.03.2016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F73431E6-52DA-4F1F-81A9-FF16B126F86B}" type="slidenum">
              <a:rPr lang="de-DE" altLang="de-DE"/>
              <a:pPr/>
              <a:t>‹Nr.›</a:t>
            </a:fld>
            <a:endParaRPr lang="de-DE" altLang="de-DE"/>
          </a:p>
        </p:txBody>
      </p:sp>
    </p:spTree>
    <p:extLst>
      <p:ext uri="{BB962C8B-B14F-4D97-AF65-F5344CB8AC3E}">
        <p14:creationId xmlns:p14="http://schemas.microsoft.com/office/powerpoint/2010/main" val="82729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a:prstGeom prst="rect">
            <a:avLst/>
          </a:prstGeo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F89041B5-4CDE-4F02-8314-256F2AEC34F9}" type="datetimeFigureOut">
              <a:rPr lang="de-DE" smtClean="0"/>
              <a:t>20.03.2016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30129347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5"/>
            <a:ext cx="7886700" cy="1325563"/>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89041B5-4CDE-4F02-8314-256F2AEC34F9}" type="datetimeFigureOut">
              <a:rPr lang="de-DE" smtClean="0"/>
              <a:t>20.03.2016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7017368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89041B5-4CDE-4F02-8314-256F2AEC34F9}" type="datetimeFigureOut">
              <a:rPr lang="de-DE" smtClean="0"/>
              <a:t>20.03.2016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C835114-FC06-4F43-9985-D7E90C06AC6D}" type="slidenum">
              <a:rPr lang="de-DE" smtClean="0"/>
              <a:t>‹Nr.›</a:t>
            </a:fld>
            <a:endParaRPr lang="de-DE"/>
          </a:p>
        </p:txBody>
      </p:sp>
    </p:spTree>
    <p:extLst>
      <p:ext uri="{BB962C8B-B14F-4D97-AF65-F5344CB8AC3E}">
        <p14:creationId xmlns:p14="http://schemas.microsoft.com/office/powerpoint/2010/main" val="415776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262FC1AC-D6F9-417C-9CFB-87E96594D6D1}" type="datetime1">
              <a:rPr lang="de-DE"/>
              <a:pPr>
                <a:defRPr/>
              </a:pPr>
              <a:t>20.03.2016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FD221E7D-11C9-418F-9415-DBB7495E2B5B}" type="slidenum">
              <a:rPr lang="de-DE" altLang="de-DE"/>
              <a:pPr/>
              <a:t>‹Nr.›</a:t>
            </a:fld>
            <a:endParaRPr lang="de-DE" altLang="de-DE"/>
          </a:p>
        </p:txBody>
      </p:sp>
    </p:spTree>
    <p:extLst>
      <p:ext uri="{BB962C8B-B14F-4D97-AF65-F5344CB8AC3E}">
        <p14:creationId xmlns:p14="http://schemas.microsoft.com/office/powerpoint/2010/main" val="278425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90027738-3917-4373-B386-3582F4E3375E}" type="datetime1">
              <a:rPr lang="de-DE"/>
              <a:pPr>
                <a:defRPr/>
              </a:pPr>
              <a:t>20.03.2016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fld id="{0F5FBC58-BABF-4F97-9071-845213780448}" type="slidenum">
              <a:rPr lang="de-DE" altLang="de-DE"/>
              <a:pPr/>
              <a:t>‹Nr.›</a:t>
            </a:fld>
            <a:endParaRPr lang="de-DE" altLang="de-DE"/>
          </a:p>
        </p:txBody>
      </p:sp>
    </p:spTree>
    <p:extLst>
      <p:ext uri="{BB962C8B-B14F-4D97-AF65-F5344CB8AC3E}">
        <p14:creationId xmlns:p14="http://schemas.microsoft.com/office/powerpoint/2010/main" val="138014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734EBEBD-AA36-46F9-BBC5-16945AF54A5F}" type="datetime1">
              <a:rPr lang="de-DE"/>
              <a:pPr>
                <a:defRPr/>
              </a:pPr>
              <a:t>20.03.2016</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fld id="{7EC9320B-99A0-41BF-A078-75AFB20D2F8A}" type="slidenum">
              <a:rPr lang="de-DE" altLang="de-DE"/>
              <a:pPr/>
              <a:t>‹Nr.›</a:t>
            </a:fld>
            <a:endParaRPr lang="de-DE" altLang="de-DE"/>
          </a:p>
        </p:txBody>
      </p:sp>
    </p:spTree>
    <p:extLst>
      <p:ext uri="{BB962C8B-B14F-4D97-AF65-F5344CB8AC3E}">
        <p14:creationId xmlns:p14="http://schemas.microsoft.com/office/powerpoint/2010/main" val="254135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5A54DD7-85BC-4F15-AFA1-2749D590BFE0}" type="datetime1">
              <a:rPr lang="de-DE"/>
              <a:pPr>
                <a:defRPr/>
              </a:pPr>
              <a:t>20.03.2016</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fld id="{B05D8C33-B558-455C-8B15-676C17EBF9D1}" type="slidenum">
              <a:rPr lang="de-DE" altLang="de-DE"/>
              <a:pPr/>
              <a:t>‹Nr.›</a:t>
            </a:fld>
            <a:endParaRPr lang="de-DE" altLang="de-DE"/>
          </a:p>
        </p:txBody>
      </p:sp>
    </p:spTree>
    <p:extLst>
      <p:ext uri="{BB962C8B-B14F-4D97-AF65-F5344CB8AC3E}">
        <p14:creationId xmlns:p14="http://schemas.microsoft.com/office/powerpoint/2010/main" val="426718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74BF4411-D9F4-4683-9321-0ECA1E838006}" type="datetime1">
              <a:rPr lang="de-DE"/>
              <a:pPr>
                <a:defRPr/>
              </a:pPr>
              <a:t>20.03.2016</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fld id="{A2BD9987-2CE7-4D20-BBE6-4A36DE0C93F3}" type="slidenum">
              <a:rPr lang="de-DE" altLang="de-DE"/>
              <a:pPr/>
              <a:t>‹Nr.›</a:t>
            </a:fld>
            <a:endParaRPr lang="de-DE" altLang="de-DE"/>
          </a:p>
        </p:txBody>
      </p:sp>
    </p:spTree>
    <p:extLst>
      <p:ext uri="{BB962C8B-B14F-4D97-AF65-F5344CB8AC3E}">
        <p14:creationId xmlns:p14="http://schemas.microsoft.com/office/powerpoint/2010/main" val="3616893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FD95D97-F734-46EC-B4AD-0BE20C48ECAE}" type="datetime1">
              <a:rPr lang="de-DE"/>
              <a:pPr>
                <a:defRPr/>
              </a:pPr>
              <a:t>20.03.2016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fld id="{1EF78F9A-1C18-4880-B710-F308AA0A57DE}" type="slidenum">
              <a:rPr lang="de-DE" altLang="de-DE"/>
              <a:pPr/>
              <a:t>‹Nr.›</a:t>
            </a:fld>
            <a:endParaRPr lang="de-DE" altLang="de-DE"/>
          </a:p>
        </p:txBody>
      </p:sp>
    </p:spTree>
    <p:extLst>
      <p:ext uri="{BB962C8B-B14F-4D97-AF65-F5344CB8AC3E}">
        <p14:creationId xmlns:p14="http://schemas.microsoft.com/office/powerpoint/2010/main" val="3209448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7C2D0182-BA59-461C-B641-CD9B1F42E371}" type="datetime1">
              <a:rPr lang="de-DE"/>
              <a:pPr>
                <a:defRPr/>
              </a:pPr>
              <a:t>20.03.2016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fld id="{327C1423-89AE-4580-8D87-8BCFFD59B96A}" type="slidenum">
              <a:rPr lang="de-DE" altLang="de-DE"/>
              <a:pPr/>
              <a:t>‹Nr.›</a:t>
            </a:fld>
            <a:endParaRPr lang="de-DE" altLang="de-DE"/>
          </a:p>
        </p:txBody>
      </p:sp>
    </p:spTree>
    <p:extLst>
      <p:ext uri="{BB962C8B-B14F-4D97-AF65-F5344CB8AC3E}">
        <p14:creationId xmlns:p14="http://schemas.microsoft.com/office/powerpoint/2010/main" val="94937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11163" y="12576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de-DE" altLang="de-DE" dirty="0"/>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dirty="0"/>
              <a:t>Textmasterformate durch Klicken bearbeiten</a:t>
            </a:r>
          </a:p>
          <a:p>
            <a:pPr lvl="1"/>
            <a:r>
              <a:rPr lang="de-DE" altLang="de-DE" dirty="0"/>
              <a:t>Zweite Ebene</a:t>
            </a:r>
          </a:p>
          <a:p>
            <a:pPr lvl="2"/>
            <a:r>
              <a:rPr lang="de-DE" altLang="de-DE" dirty="0"/>
              <a:t>Dritte Ebene</a:t>
            </a:r>
          </a:p>
          <a:p>
            <a:pPr lvl="3"/>
            <a:r>
              <a:rPr lang="de-DE" altLang="de-DE" dirty="0"/>
              <a:t>Vierte Ebene</a:t>
            </a:r>
          </a:p>
          <a:p>
            <a:pPr lvl="4"/>
            <a:r>
              <a:rPr lang="de-DE" altLang="de-DE" dirty="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D60B79A-C5B3-442B-992E-F4DE12B5EE5D}" type="datetime1">
              <a:rPr lang="de-DE"/>
              <a:pPr>
                <a:defRPr/>
              </a:pPr>
              <a:t>20.03.2016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de-DE" dirty="0" err="1"/>
              <a:t>Lodigkeit</a:t>
            </a:r>
            <a:r>
              <a:rPr lang="de-DE" dirty="0"/>
              <a:t> Rechtsanwälte</a:t>
            </a:r>
          </a:p>
          <a:p>
            <a:pPr>
              <a:defRPr/>
            </a:pPr>
            <a:r>
              <a:rPr lang="de-DE" dirty="0"/>
              <a:t>Internet – IT - Medien</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ACB14AE-0B53-41F9-9B43-8A41DC092C05}" type="slidenum">
              <a:rPr lang="de-DE" altLang="de-DE"/>
              <a:pPr/>
              <a:t>‹Nr.›</a:t>
            </a:fld>
            <a:endParaRPr lang="de-DE" altLang="de-DE"/>
          </a:p>
        </p:txBody>
      </p:sp>
      <p:pic>
        <p:nvPicPr>
          <p:cNvPr id="7" name="Inhaltsplatzhalter 5" descr="logo lodigkeit.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a:xfrm>
            <a:off x="6084888" y="188913"/>
            <a:ext cx="2555875" cy="866775"/>
          </a:xfrm>
          <a:prstGeom prst="rect">
            <a:avLst/>
          </a:prstGeom>
        </p:spPr>
      </p:pic>
      <p:cxnSp>
        <p:nvCxnSpPr>
          <p:cNvPr id="3" name="Gerader Verbinder 2"/>
          <p:cNvCxnSpPr/>
          <p:nvPr userDrawn="1"/>
        </p:nvCxnSpPr>
        <p:spPr>
          <a:xfrm>
            <a:off x="0" y="1268760"/>
            <a:ext cx="9144000" cy="0"/>
          </a:xfrm>
          <a:prstGeom prst="line">
            <a:avLst/>
          </a:prstGeom>
          <a:ln w="38100"/>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754063" y="1504784"/>
            <a:ext cx="7886700" cy="3580400"/>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041B5-4CDE-4F02-8314-256F2AEC34F9}" type="datetimeFigureOut">
              <a:rPr lang="de-DE" smtClean="0"/>
              <a:t>20.03.2016</a:t>
            </a:fld>
            <a:endParaRPr lang="de-DE"/>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35114-FC06-4F43-9985-D7E90C06AC6D}" type="slidenum">
              <a:rPr lang="de-DE" smtClean="0"/>
              <a:t>‹Nr.›</a:t>
            </a:fld>
            <a:endParaRPr lang="de-DE"/>
          </a:p>
        </p:txBody>
      </p:sp>
      <p:pic>
        <p:nvPicPr>
          <p:cNvPr id="7" name="Inhaltsplatzhalter 5" descr="logo lodigkeit.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a:xfrm>
            <a:off x="6084888" y="188913"/>
            <a:ext cx="2555875" cy="866775"/>
          </a:xfrm>
          <a:prstGeom prst="rect">
            <a:avLst/>
          </a:prstGeom>
        </p:spPr>
      </p:pic>
      <p:cxnSp>
        <p:nvCxnSpPr>
          <p:cNvPr id="8" name="Gerader Verbinder 7"/>
          <p:cNvCxnSpPr/>
          <p:nvPr userDrawn="1"/>
        </p:nvCxnSpPr>
        <p:spPr>
          <a:xfrm>
            <a:off x="0" y="1268760"/>
            <a:ext cx="9144000" cy="0"/>
          </a:xfrm>
          <a:prstGeom prst="line">
            <a:avLst/>
          </a:prstGeom>
          <a:noFill/>
          <a:ln w="38100" cap="flat" cmpd="sng" algn="ctr">
            <a:solidFill>
              <a:srgbClr val="C0504D">
                <a:shade val="95000"/>
                <a:satMod val="105000"/>
              </a:srgbClr>
            </a:solidFill>
            <a:prstDash val="solid"/>
          </a:ln>
          <a:effectLst/>
        </p:spPr>
      </p:cxnSp>
      <p:sp>
        <p:nvSpPr>
          <p:cNvPr id="9" name="Rectangle 4"/>
          <p:cNvSpPr>
            <a:spLocks noChangeArrowheads="1"/>
          </p:cNvSpPr>
          <p:nvPr userDrawn="1"/>
        </p:nvSpPr>
        <p:spPr bwMode="auto">
          <a:xfrm>
            <a:off x="0" y="5516563"/>
            <a:ext cx="9144000" cy="1341437"/>
          </a:xfrm>
          <a:prstGeom prst="rect">
            <a:avLst/>
          </a:prstGeom>
          <a:gradFill rotWithShape="1">
            <a:gsLst>
              <a:gs pos="0">
                <a:srgbClr val="4D0000"/>
              </a:gs>
              <a:gs pos="50000">
                <a:srgbClr val="730000"/>
              </a:gs>
              <a:gs pos="100000">
                <a:srgbClr val="8A0000"/>
              </a:gs>
            </a:gsLst>
            <a:lin ang="18900000" scaled="1"/>
          </a:gradFill>
          <a:ln w="9525">
            <a:solidFill>
              <a:srgbClr val="800000"/>
            </a:solidFill>
            <a:miter lim="800000"/>
            <a:headEnd/>
            <a:tailEnd/>
          </a:ln>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200">
                <a:solidFill>
                  <a:prstClr val="white"/>
                </a:solidFill>
                <a:latin typeface="Verdana" panose="020B0604030504040204" pitchFamily="34" charset="0"/>
              </a:rPr>
              <a:t>Rechtsanwalt Dr. Klaus Lodigkeit, LL. M.</a:t>
            </a:r>
          </a:p>
          <a:p>
            <a:pPr eaLnBrk="1" hangingPunct="1">
              <a:spcBef>
                <a:spcPct val="0"/>
              </a:spcBef>
              <a:buFontTx/>
              <a:buNone/>
            </a:pPr>
            <a:r>
              <a:rPr lang="de-DE" altLang="de-DE" sz="1200">
                <a:solidFill>
                  <a:prstClr val="white"/>
                </a:solidFill>
                <a:latin typeface="Verdana" panose="020B0604030504040204" pitchFamily="34" charset="0"/>
              </a:rPr>
              <a:t>Poststraße 25 · 20354 Hamburg</a:t>
            </a:r>
          </a:p>
          <a:p>
            <a:pPr eaLnBrk="1" hangingPunct="1">
              <a:spcBef>
                <a:spcPct val="0"/>
              </a:spcBef>
              <a:buFontTx/>
              <a:buNone/>
            </a:pPr>
            <a:r>
              <a:rPr lang="de-DE" altLang="de-DE" sz="1200">
                <a:solidFill>
                  <a:prstClr val="white"/>
                </a:solidFill>
                <a:latin typeface="Verdana" panose="020B0604030504040204" pitchFamily="34" charset="0"/>
              </a:rPr>
              <a:t>Tel. (040) 35 00 48 90 · Fax (040) 35 00 48 910</a:t>
            </a:r>
          </a:p>
          <a:p>
            <a:pPr eaLnBrk="1" hangingPunct="1">
              <a:spcBef>
                <a:spcPct val="0"/>
              </a:spcBef>
              <a:buFontTx/>
              <a:buNone/>
            </a:pPr>
            <a:r>
              <a:rPr lang="de-DE" altLang="de-DE" sz="1200">
                <a:solidFill>
                  <a:prstClr val="white"/>
                </a:solidFill>
                <a:latin typeface="Verdana" panose="020B0604030504040204" pitchFamily="34" charset="0"/>
              </a:rPr>
              <a:t>www.internetrecht-hamburg.de · info@it-recht.net</a:t>
            </a:r>
          </a:p>
        </p:txBody>
      </p:sp>
    </p:spTree>
    <p:extLst>
      <p:ext uri="{BB962C8B-B14F-4D97-AF65-F5344CB8AC3E}">
        <p14:creationId xmlns:p14="http://schemas.microsoft.com/office/powerpoint/2010/main" val="2488137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SEVr6NFaNWA"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2980057"/>
            <a:ext cx="6400800" cy="864493"/>
          </a:xfrm>
        </p:spPr>
        <p:txBody>
          <a:bodyPr rtlCol="0">
            <a:normAutofit/>
          </a:bodyPr>
          <a:lstStyle/>
          <a:p>
            <a:pPr eaLnBrk="1" fontAlgn="auto" hangingPunct="1">
              <a:spcAft>
                <a:spcPts val="0"/>
              </a:spcAft>
              <a:defRPr/>
            </a:pPr>
            <a:r>
              <a:rPr lang="de-DE" sz="2000" dirty="0">
                <a:solidFill>
                  <a:schemeClr val="tx1"/>
                </a:solidFill>
                <a:latin typeface="Verdana" pitchFamily="34" charset="0"/>
                <a:ea typeface="Verdana" pitchFamily="34" charset="0"/>
                <a:cs typeface="Verdana" pitchFamily="34" charset="0"/>
              </a:rPr>
              <a:t>von Rechtsanwalt Dr. Klaus </a:t>
            </a:r>
            <a:r>
              <a:rPr lang="de-DE" sz="2000" dirty="0" err="1">
                <a:solidFill>
                  <a:schemeClr val="tx1"/>
                </a:solidFill>
                <a:latin typeface="Verdana" pitchFamily="34" charset="0"/>
                <a:ea typeface="Verdana" pitchFamily="34" charset="0"/>
                <a:cs typeface="Verdana" pitchFamily="34" charset="0"/>
              </a:rPr>
              <a:t>Lodigkeit</a:t>
            </a:r>
            <a:r>
              <a:rPr lang="de-DE" sz="2000" dirty="0">
                <a:solidFill>
                  <a:schemeClr val="tx1"/>
                </a:solidFill>
                <a:latin typeface="Verdana" pitchFamily="34" charset="0"/>
                <a:ea typeface="Verdana" pitchFamily="34" charset="0"/>
                <a:cs typeface="Verdana" pitchFamily="34" charset="0"/>
              </a:rPr>
              <a:t>, LL. M.</a:t>
            </a:r>
          </a:p>
          <a:p>
            <a:pPr eaLnBrk="1" fontAlgn="auto" hangingPunct="1">
              <a:spcAft>
                <a:spcPts val="0"/>
              </a:spcAft>
              <a:defRPr/>
            </a:pPr>
            <a:r>
              <a:rPr lang="de-DE" sz="2000" dirty="0">
                <a:solidFill>
                  <a:schemeClr val="tx1"/>
                </a:solidFill>
                <a:latin typeface="Verdana" pitchFamily="34" charset="0"/>
                <a:ea typeface="Verdana" pitchFamily="34" charset="0"/>
                <a:cs typeface="Verdana" pitchFamily="34" charset="0"/>
              </a:rPr>
              <a:t>www.it-recht.net</a:t>
            </a:r>
          </a:p>
          <a:p>
            <a:pPr eaLnBrk="1" fontAlgn="auto" hangingPunct="1">
              <a:spcAft>
                <a:spcPts val="0"/>
              </a:spcAft>
              <a:defRPr/>
            </a:pPr>
            <a:endParaRPr lang="de-DE" dirty="0"/>
          </a:p>
        </p:txBody>
      </p:sp>
      <p:sp>
        <p:nvSpPr>
          <p:cNvPr id="2052" name="Rectangle 4"/>
          <p:cNvSpPr>
            <a:spLocks noChangeArrowheads="1"/>
          </p:cNvSpPr>
          <p:nvPr/>
        </p:nvSpPr>
        <p:spPr bwMode="auto">
          <a:xfrm>
            <a:off x="0" y="5516563"/>
            <a:ext cx="9144000" cy="1341437"/>
          </a:xfrm>
          <a:prstGeom prst="rect">
            <a:avLst/>
          </a:prstGeom>
          <a:gradFill rotWithShape="1">
            <a:gsLst>
              <a:gs pos="0">
                <a:srgbClr val="4D0000"/>
              </a:gs>
              <a:gs pos="50000">
                <a:srgbClr val="730000"/>
              </a:gs>
              <a:gs pos="100000">
                <a:srgbClr val="8A0000"/>
              </a:gs>
            </a:gsLst>
            <a:lin ang="18900000" scaled="1"/>
          </a:gradFill>
          <a:ln w="9525">
            <a:solidFill>
              <a:srgbClr val="800000"/>
            </a:solidFill>
            <a:miter lim="800000"/>
            <a:headEnd/>
            <a:tailEnd/>
          </a:ln>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200">
                <a:solidFill>
                  <a:schemeClr val="bg1"/>
                </a:solidFill>
                <a:latin typeface="Verdana" panose="020B0604030504040204" pitchFamily="34" charset="0"/>
              </a:rPr>
              <a:t>Rechtsanwalt Dr. Klaus Lodigkeit, LL. M.</a:t>
            </a:r>
          </a:p>
          <a:p>
            <a:pPr eaLnBrk="1" hangingPunct="1">
              <a:spcBef>
                <a:spcPct val="0"/>
              </a:spcBef>
              <a:buFontTx/>
              <a:buNone/>
            </a:pPr>
            <a:r>
              <a:rPr lang="de-DE" altLang="de-DE" sz="1200">
                <a:solidFill>
                  <a:schemeClr val="bg1"/>
                </a:solidFill>
                <a:latin typeface="Verdana" panose="020B0604030504040204" pitchFamily="34" charset="0"/>
              </a:rPr>
              <a:t>Poststraße 25 · 20354 Hamburg</a:t>
            </a:r>
          </a:p>
          <a:p>
            <a:pPr eaLnBrk="1" hangingPunct="1">
              <a:spcBef>
                <a:spcPct val="0"/>
              </a:spcBef>
              <a:buFontTx/>
              <a:buNone/>
            </a:pPr>
            <a:r>
              <a:rPr lang="de-DE" altLang="de-DE" sz="1200">
                <a:solidFill>
                  <a:schemeClr val="bg1"/>
                </a:solidFill>
                <a:latin typeface="Verdana" panose="020B0604030504040204" pitchFamily="34" charset="0"/>
              </a:rPr>
              <a:t>Tel. (040) 35 00 48 90 · Fax (040) 35 00 48 910</a:t>
            </a:r>
          </a:p>
          <a:p>
            <a:pPr eaLnBrk="1" hangingPunct="1">
              <a:spcBef>
                <a:spcPct val="0"/>
              </a:spcBef>
              <a:buFontTx/>
              <a:buNone/>
            </a:pPr>
            <a:r>
              <a:rPr lang="de-DE" altLang="de-DE" sz="1200">
                <a:solidFill>
                  <a:schemeClr val="bg1"/>
                </a:solidFill>
                <a:latin typeface="Verdana" panose="020B0604030504040204" pitchFamily="34" charset="0"/>
              </a:rPr>
              <a:t>www.internetrecht-hamburg.de · info@it-recht.net</a:t>
            </a: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4509120"/>
            <a:ext cx="3810000" cy="666750"/>
          </a:xfrm>
          <a:prstGeom prst="rect">
            <a:avLst/>
          </a:prstGeom>
        </p:spPr>
      </p:pic>
      <p:sp>
        <p:nvSpPr>
          <p:cNvPr id="6" name="Textfeld 5"/>
          <p:cNvSpPr txBox="1"/>
          <p:nvPr/>
        </p:nvSpPr>
        <p:spPr>
          <a:xfrm>
            <a:off x="3131840" y="4014897"/>
            <a:ext cx="2880320" cy="369332"/>
          </a:xfrm>
          <a:prstGeom prst="rect">
            <a:avLst/>
          </a:prstGeom>
          <a:noFill/>
        </p:spPr>
        <p:txBody>
          <a:bodyPr wrap="square" rtlCol="0">
            <a:spAutoFit/>
          </a:bodyPr>
          <a:lstStyle/>
          <a:p>
            <a:pPr algn="ctr"/>
            <a:r>
              <a:rPr lang="de-DE" dirty="0"/>
              <a:t>in Kooperation mit</a:t>
            </a:r>
          </a:p>
        </p:txBody>
      </p:sp>
      <p:sp>
        <p:nvSpPr>
          <p:cNvPr id="7" name="Textfeld 6"/>
          <p:cNvSpPr txBox="1"/>
          <p:nvPr/>
        </p:nvSpPr>
        <p:spPr>
          <a:xfrm>
            <a:off x="1423628" y="1404584"/>
            <a:ext cx="6296744" cy="1570751"/>
          </a:xfrm>
          <a:prstGeom prst="rect">
            <a:avLst/>
          </a:prstGeom>
          <a:noFill/>
        </p:spPr>
        <p:txBody>
          <a:bodyPr wrap="square" rtlCol="0">
            <a:spAutoFit/>
          </a:bodyPr>
          <a:lstStyle/>
          <a:p>
            <a:pPr algn="ctr">
              <a:lnSpc>
                <a:spcPct val="150000"/>
              </a:lnSpc>
            </a:pPr>
            <a:r>
              <a:rPr lang="de-DE" sz="3600" b="1" dirty="0">
                <a:solidFill>
                  <a:schemeClr val="accent2">
                    <a:lumMod val="75000"/>
                  </a:schemeClr>
                </a:solidFill>
              </a:rPr>
              <a:t>Blog-</a:t>
            </a:r>
            <a:r>
              <a:rPr lang="de-DE" sz="3600" b="1" dirty="0" err="1">
                <a:solidFill>
                  <a:schemeClr val="accent2">
                    <a:lumMod val="75000"/>
                  </a:schemeClr>
                </a:solidFill>
              </a:rPr>
              <a:t>Obtimierung</a:t>
            </a:r>
            <a:endParaRPr lang="de-DE" sz="3600" b="1" dirty="0">
              <a:solidFill>
                <a:schemeClr val="accent2">
                  <a:lumMod val="75000"/>
                </a:schemeClr>
              </a:solidFill>
            </a:endParaRPr>
          </a:p>
          <a:p>
            <a:pPr algn="ctr">
              <a:lnSpc>
                <a:spcPct val="150000"/>
              </a:lnSpc>
            </a:pPr>
            <a:r>
              <a:rPr lang="de-DE" sz="3200" b="1" dirty="0">
                <a:solidFill>
                  <a:schemeClr val="accent2">
                    <a:lumMod val="75000"/>
                  </a:schemeClr>
                </a:solidFill>
              </a:rPr>
              <a:t>Die Perspektive des Rechts</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10</a:t>
            </a:fld>
            <a:endParaRPr lang="de-DE" altLang="de-DE"/>
          </a:p>
        </p:txBody>
      </p:sp>
      <p:sp>
        <p:nvSpPr>
          <p:cNvPr id="4" name="Textfeld 3"/>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sp>
        <p:nvSpPr>
          <p:cNvPr id="5" name="Textfeld 4"/>
          <p:cNvSpPr txBox="1"/>
          <p:nvPr/>
        </p:nvSpPr>
        <p:spPr>
          <a:xfrm>
            <a:off x="822412" y="1628800"/>
            <a:ext cx="7499176" cy="3847207"/>
          </a:xfrm>
          <a:prstGeom prst="rect">
            <a:avLst/>
          </a:prstGeom>
          <a:noFill/>
        </p:spPr>
        <p:txBody>
          <a:bodyPr wrap="square" rtlCol="0">
            <a:spAutoFit/>
          </a:bodyPr>
          <a:lstStyle/>
          <a:p>
            <a:pPr algn="ctr"/>
            <a:r>
              <a:rPr lang="de-DE" sz="2800" b="1" dirty="0"/>
              <a:t>§§</a:t>
            </a:r>
          </a:p>
          <a:p>
            <a:pPr algn="just">
              <a:lnSpc>
                <a:spcPct val="150000"/>
              </a:lnSpc>
            </a:pPr>
            <a:r>
              <a:rPr lang="de-DE" dirty="0"/>
              <a:t>§ 51 UrhG </a:t>
            </a:r>
          </a:p>
          <a:p>
            <a:pPr algn="just">
              <a:lnSpc>
                <a:spcPct val="150000"/>
              </a:lnSpc>
            </a:pPr>
            <a:r>
              <a:rPr lang="de-DE" sz="1400" dirty="0"/>
              <a:t>Zulässig ist die Vervielfältigung, Verbreitung und öffentliche Wiedergabe eines veröffentlichten Werkes zum Zweck des Zitats, sofern die Nutzung in ihrem Umfang durch den besonderen Zweck gerechtfertigt ist. Zulässig ist dies insbesondere, wenn</a:t>
            </a:r>
          </a:p>
          <a:p>
            <a:pPr algn="just">
              <a:lnSpc>
                <a:spcPct val="150000"/>
              </a:lnSpc>
            </a:pPr>
            <a:r>
              <a:rPr lang="de-DE" sz="1400" dirty="0"/>
              <a:t>	1. einzelne Werke nach der Veröffentlichung in ein selbständiges 	wissenschaftliches Werk zur Erläuterung des Inhalts aufgenommen werden,</a:t>
            </a:r>
          </a:p>
          <a:p>
            <a:pPr algn="just">
              <a:lnSpc>
                <a:spcPct val="150000"/>
              </a:lnSpc>
            </a:pPr>
            <a:r>
              <a:rPr lang="de-DE" sz="1400" dirty="0"/>
              <a:t>	2. Stellen eines Werkes nach der Veröffentlichung in einem selbständigen 	Sprachwerk angeführt werden,</a:t>
            </a:r>
          </a:p>
          <a:p>
            <a:pPr algn="just">
              <a:lnSpc>
                <a:spcPct val="150000"/>
              </a:lnSpc>
            </a:pPr>
            <a:r>
              <a:rPr lang="de-DE" sz="1400" dirty="0"/>
              <a:t>	3. einzelne Stellen eines erschienenen Werkes der Musik in einem selbständigen 	Werk der Musik angeführt werden.</a:t>
            </a:r>
          </a:p>
        </p:txBody>
      </p:sp>
    </p:spTree>
    <p:extLst>
      <p:ext uri="{BB962C8B-B14F-4D97-AF65-F5344CB8AC3E}">
        <p14:creationId xmlns:p14="http://schemas.microsoft.com/office/powerpoint/2010/main" val="1129993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11</a:t>
            </a:fld>
            <a:endParaRPr lang="de-DE" altLang="de-DE"/>
          </a:p>
        </p:txBody>
      </p:sp>
      <p:sp>
        <p:nvSpPr>
          <p:cNvPr id="4" name="Textfeld 3"/>
          <p:cNvSpPr txBox="1"/>
          <p:nvPr/>
        </p:nvSpPr>
        <p:spPr>
          <a:xfrm>
            <a:off x="1655676" y="1772816"/>
            <a:ext cx="5832648" cy="461665"/>
          </a:xfrm>
          <a:prstGeom prst="rect">
            <a:avLst/>
          </a:prstGeom>
          <a:noFill/>
        </p:spPr>
        <p:txBody>
          <a:bodyPr wrap="square" rtlCol="0">
            <a:spAutoFit/>
          </a:bodyPr>
          <a:lstStyle/>
          <a:p>
            <a:pPr algn="ctr"/>
            <a:r>
              <a:rPr lang="de-DE" sz="2400" dirty="0"/>
              <a:t>Welche Werke sind geschützt?</a:t>
            </a:r>
          </a:p>
        </p:txBody>
      </p:sp>
      <p:sp>
        <p:nvSpPr>
          <p:cNvPr id="5" name="Textfeld 4"/>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sp>
        <p:nvSpPr>
          <p:cNvPr id="6" name="Textfeld 5"/>
          <p:cNvSpPr txBox="1"/>
          <p:nvPr/>
        </p:nvSpPr>
        <p:spPr>
          <a:xfrm>
            <a:off x="467544" y="3645024"/>
            <a:ext cx="2880320" cy="369332"/>
          </a:xfrm>
          <a:prstGeom prst="rect">
            <a:avLst/>
          </a:prstGeom>
          <a:noFill/>
          <a:ln w="38100">
            <a:solidFill>
              <a:srgbClr val="C00000"/>
            </a:solidFill>
          </a:ln>
        </p:spPr>
        <p:txBody>
          <a:bodyPr wrap="square" rtlCol="0">
            <a:spAutoFit/>
          </a:bodyPr>
          <a:lstStyle/>
          <a:p>
            <a:pPr algn="ctr"/>
            <a:r>
              <a:rPr lang="de-DE" dirty="0"/>
              <a:t>Militärische Lagepläne</a:t>
            </a:r>
          </a:p>
        </p:txBody>
      </p:sp>
      <p:sp>
        <p:nvSpPr>
          <p:cNvPr id="7" name="Textfeld 6"/>
          <p:cNvSpPr txBox="1"/>
          <p:nvPr/>
        </p:nvSpPr>
        <p:spPr>
          <a:xfrm>
            <a:off x="5436096" y="3632448"/>
            <a:ext cx="1944216" cy="369332"/>
          </a:xfrm>
          <a:prstGeom prst="rect">
            <a:avLst/>
          </a:prstGeom>
          <a:noFill/>
        </p:spPr>
        <p:txBody>
          <a:bodyPr wrap="square" rtlCol="0">
            <a:spAutoFit/>
          </a:bodyPr>
          <a:lstStyle/>
          <a:p>
            <a:pPr algn="ctr"/>
            <a:r>
              <a:rPr lang="de-DE" dirty="0"/>
              <a:t>geschützt</a:t>
            </a:r>
          </a:p>
        </p:txBody>
      </p:sp>
      <p:sp>
        <p:nvSpPr>
          <p:cNvPr id="8" name="Pfeil nach rechts 7"/>
          <p:cNvSpPr/>
          <p:nvPr/>
        </p:nvSpPr>
        <p:spPr>
          <a:xfrm>
            <a:off x="3853590" y="3737357"/>
            <a:ext cx="1512168" cy="18466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9" name="Textfeld 8"/>
          <p:cNvSpPr txBox="1"/>
          <p:nvPr/>
        </p:nvSpPr>
        <p:spPr>
          <a:xfrm>
            <a:off x="467544" y="3068960"/>
            <a:ext cx="2880320" cy="369332"/>
          </a:xfrm>
          <a:prstGeom prst="rect">
            <a:avLst/>
          </a:prstGeom>
          <a:noFill/>
          <a:ln w="38100">
            <a:solidFill>
              <a:schemeClr val="tx1"/>
            </a:solidFill>
          </a:ln>
        </p:spPr>
        <p:txBody>
          <a:bodyPr wrap="square" rtlCol="0">
            <a:spAutoFit/>
          </a:bodyPr>
          <a:lstStyle/>
          <a:p>
            <a:pPr algn="ctr"/>
            <a:r>
              <a:rPr lang="de-DE" dirty="0"/>
              <a:t>Erotik-Clip</a:t>
            </a:r>
          </a:p>
        </p:txBody>
      </p:sp>
      <p:pic>
        <p:nvPicPr>
          <p:cNvPr id="10" name="Grafik 9"/>
          <p:cNvPicPr>
            <a:picLocks noChangeAspect="1"/>
          </p:cNvPicPr>
          <p:nvPr/>
        </p:nvPicPr>
        <p:blipFill>
          <a:blip r:embed="rId2"/>
          <a:stretch>
            <a:fillRect/>
          </a:stretch>
        </p:blipFill>
        <p:spPr>
          <a:xfrm>
            <a:off x="3823336" y="3131695"/>
            <a:ext cx="1542422" cy="243861"/>
          </a:xfrm>
          <a:prstGeom prst="rect">
            <a:avLst/>
          </a:prstGeom>
        </p:spPr>
      </p:pic>
      <p:sp>
        <p:nvSpPr>
          <p:cNvPr id="11" name="Textfeld 10"/>
          <p:cNvSpPr txBox="1"/>
          <p:nvPr/>
        </p:nvSpPr>
        <p:spPr>
          <a:xfrm>
            <a:off x="5855804" y="3068959"/>
            <a:ext cx="1764196" cy="369332"/>
          </a:xfrm>
          <a:prstGeom prst="rect">
            <a:avLst/>
          </a:prstGeom>
          <a:noFill/>
        </p:spPr>
        <p:txBody>
          <a:bodyPr wrap="square" rtlCol="0">
            <a:spAutoFit/>
          </a:bodyPr>
          <a:lstStyle/>
          <a:p>
            <a:r>
              <a:rPr lang="de-DE" dirty="0"/>
              <a:t>nicht geschützt</a:t>
            </a:r>
          </a:p>
        </p:txBody>
      </p:sp>
      <p:sp>
        <p:nvSpPr>
          <p:cNvPr id="12" name="Textfeld 11"/>
          <p:cNvSpPr txBox="1"/>
          <p:nvPr/>
        </p:nvSpPr>
        <p:spPr>
          <a:xfrm>
            <a:off x="467544" y="4272771"/>
            <a:ext cx="2880320" cy="646331"/>
          </a:xfrm>
          <a:prstGeom prst="rect">
            <a:avLst/>
          </a:prstGeom>
          <a:noFill/>
          <a:ln w="38100">
            <a:solidFill>
              <a:schemeClr val="tx1"/>
            </a:solidFill>
          </a:ln>
        </p:spPr>
        <p:txBody>
          <a:bodyPr wrap="square" rtlCol="0">
            <a:spAutoFit/>
          </a:bodyPr>
          <a:lstStyle/>
          <a:p>
            <a:r>
              <a:rPr lang="de-DE" dirty="0"/>
              <a:t>Nachrichtenmeldungen einer Nachrichtenagentur</a:t>
            </a:r>
          </a:p>
        </p:txBody>
      </p:sp>
      <p:pic>
        <p:nvPicPr>
          <p:cNvPr id="13" name="Grafik 12"/>
          <p:cNvPicPr>
            <a:picLocks noChangeAspect="1"/>
          </p:cNvPicPr>
          <p:nvPr/>
        </p:nvPicPr>
        <p:blipFill>
          <a:blip r:embed="rId2"/>
          <a:stretch>
            <a:fillRect/>
          </a:stretch>
        </p:blipFill>
        <p:spPr>
          <a:xfrm>
            <a:off x="3838463" y="4474005"/>
            <a:ext cx="1542422" cy="243861"/>
          </a:xfrm>
          <a:prstGeom prst="rect">
            <a:avLst/>
          </a:prstGeom>
        </p:spPr>
      </p:pic>
      <p:sp>
        <p:nvSpPr>
          <p:cNvPr id="14" name="Textfeld 13"/>
          <p:cNvSpPr txBox="1"/>
          <p:nvPr/>
        </p:nvSpPr>
        <p:spPr>
          <a:xfrm>
            <a:off x="5855804" y="4346305"/>
            <a:ext cx="1632520" cy="369332"/>
          </a:xfrm>
          <a:prstGeom prst="rect">
            <a:avLst/>
          </a:prstGeom>
          <a:noFill/>
        </p:spPr>
        <p:txBody>
          <a:bodyPr wrap="square" rtlCol="0">
            <a:spAutoFit/>
          </a:bodyPr>
          <a:lstStyle/>
          <a:p>
            <a:r>
              <a:rPr lang="de-DE" dirty="0"/>
              <a:t>geschützt</a:t>
            </a:r>
          </a:p>
        </p:txBody>
      </p:sp>
      <p:sp>
        <p:nvSpPr>
          <p:cNvPr id="15" name="Textfeld 14"/>
          <p:cNvSpPr txBox="1"/>
          <p:nvPr/>
        </p:nvSpPr>
        <p:spPr>
          <a:xfrm>
            <a:off x="467544" y="5157192"/>
            <a:ext cx="2880320" cy="646331"/>
          </a:xfrm>
          <a:prstGeom prst="rect">
            <a:avLst/>
          </a:prstGeom>
          <a:noFill/>
          <a:ln w="38100">
            <a:solidFill>
              <a:srgbClr val="C00000"/>
            </a:solidFill>
          </a:ln>
        </p:spPr>
        <p:txBody>
          <a:bodyPr wrap="square" rtlCol="0">
            <a:spAutoFit/>
          </a:bodyPr>
          <a:lstStyle/>
          <a:p>
            <a:r>
              <a:rPr lang="de-DE" dirty="0"/>
              <a:t>„Explosionszeichnung“ eines Motors</a:t>
            </a:r>
          </a:p>
        </p:txBody>
      </p:sp>
    </p:spTree>
    <p:extLst>
      <p:ext uri="{BB962C8B-B14F-4D97-AF65-F5344CB8AC3E}">
        <p14:creationId xmlns:p14="http://schemas.microsoft.com/office/powerpoint/2010/main" val="261403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11" grpId="0"/>
      <p:bldP spid="12" grpId="0" animBg="1"/>
      <p:bldP spid="14" grpId="0"/>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12</a:t>
            </a:fld>
            <a:endParaRPr lang="de-DE" altLang="de-DE"/>
          </a:p>
        </p:txBody>
      </p:sp>
      <p:sp>
        <p:nvSpPr>
          <p:cNvPr id="4" name="Textfeld 3"/>
          <p:cNvSpPr txBox="1"/>
          <p:nvPr/>
        </p:nvSpPr>
        <p:spPr>
          <a:xfrm>
            <a:off x="611560" y="5229200"/>
            <a:ext cx="7920880" cy="600164"/>
          </a:xfrm>
          <a:prstGeom prst="rect">
            <a:avLst/>
          </a:prstGeom>
          <a:noFill/>
        </p:spPr>
        <p:txBody>
          <a:bodyPr wrap="square" rtlCol="0">
            <a:spAutoFit/>
          </a:bodyPr>
          <a:lstStyle/>
          <a:p>
            <a:pPr algn="just"/>
            <a:r>
              <a:rPr lang="en-US" sz="1100" dirty="0"/>
              <a:t>Von Sears Sports Center - Scanned from a 1977 publication, published in the United States, with no copyright notice. (Owners manual for Sears bicycles 502.472684 (boys) and 502.472784 (girls), "Rev. 9-1-77"), </a:t>
            </a:r>
            <a:r>
              <a:rPr lang="en-US" sz="1100" dirty="0" err="1"/>
              <a:t>Gemeinfrei</a:t>
            </a:r>
            <a:r>
              <a:rPr lang="en-US" sz="1100" dirty="0"/>
              <a:t>, https://commons.wikimedia.org/w/index.php?curid=1232433</a:t>
            </a:r>
            <a:endParaRPr lang="de-DE" sz="1100"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1943100"/>
            <a:ext cx="7672904" cy="2971800"/>
          </a:xfrm>
          <a:prstGeom prst="rect">
            <a:avLst/>
          </a:prstGeom>
        </p:spPr>
      </p:pic>
    </p:spTree>
    <p:extLst>
      <p:ext uri="{BB962C8B-B14F-4D97-AF65-F5344CB8AC3E}">
        <p14:creationId xmlns:p14="http://schemas.microsoft.com/office/powerpoint/2010/main" val="2819340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13</a:t>
            </a:fld>
            <a:endParaRPr lang="de-DE" altLang="de-DE"/>
          </a:p>
        </p:txBody>
      </p:sp>
      <p:sp>
        <p:nvSpPr>
          <p:cNvPr id="4" name="Textfeld 3"/>
          <p:cNvSpPr txBox="1"/>
          <p:nvPr/>
        </p:nvSpPr>
        <p:spPr>
          <a:xfrm>
            <a:off x="1655676" y="1772816"/>
            <a:ext cx="5832648" cy="461665"/>
          </a:xfrm>
          <a:prstGeom prst="rect">
            <a:avLst/>
          </a:prstGeom>
          <a:noFill/>
        </p:spPr>
        <p:txBody>
          <a:bodyPr wrap="square" rtlCol="0">
            <a:spAutoFit/>
          </a:bodyPr>
          <a:lstStyle/>
          <a:p>
            <a:pPr algn="ctr"/>
            <a:r>
              <a:rPr lang="de-DE" sz="2400" dirty="0"/>
              <a:t>Welche Werke sind geschützt?</a:t>
            </a:r>
          </a:p>
        </p:txBody>
      </p:sp>
      <p:sp>
        <p:nvSpPr>
          <p:cNvPr id="5" name="Textfeld 4"/>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sp>
        <p:nvSpPr>
          <p:cNvPr id="6" name="Textfeld 5"/>
          <p:cNvSpPr txBox="1"/>
          <p:nvPr/>
        </p:nvSpPr>
        <p:spPr>
          <a:xfrm>
            <a:off x="467544" y="3645024"/>
            <a:ext cx="2880320" cy="369332"/>
          </a:xfrm>
          <a:prstGeom prst="rect">
            <a:avLst/>
          </a:prstGeom>
          <a:noFill/>
          <a:ln w="38100">
            <a:solidFill>
              <a:srgbClr val="C00000"/>
            </a:solidFill>
          </a:ln>
        </p:spPr>
        <p:txBody>
          <a:bodyPr wrap="square" rtlCol="0">
            <a:spAutoFit/>
          </a:bodyPr>
          <a:lstStyle/>
          <a:p>
            <a:pPr algn="ctr"/>
            <a:r>
              <a:rPr lang="de-DE" dirty="0"/>
              <a:t>Militärische Lagepläne</a:t>
            </a:r>
          </a:p>
        </p:txBody>
      </p:sp>
      <p:sp>
        <p:nvSpPr>
          <p:cNvPr id="7" name="Textfeld 6"/>
          <p:cNvSpPr txBox="1"/>
          <p:nvPr/>
        </p:nvSpPr>
        <p:spPr>
          <a:xfrm>
            <a:off x="5436096" y="3632448"/>
            <a:ext cx="1944216" cy="369332"/>
          </a:xfrm>
          <a:prstGeom prst="rect">
            <a:avLst/>
          </a:prstGeom>
          <a:noFill/>
        </p:spPr>
        <p:txBody>
          <a:bodyPr wrap="square" rtlCol="0">
            <a:spAutoFit/>
          </a:bodyPr>
          <a:lstStyle/>
          <a:p>
            <a:pPr algn="ctr"/>
            <a:r>
              <a:rPr lang="de-DE" dirty="0"/>
              <a:t>geschützt</a:t>
            </a:r>
          </a:p>
        </p:txBody>
      </p:sp>
      <p:sp>
        <p:nvSpPr>
          <p:cNvPr id="8" name="Pfeil nach rechts 7"/>
          <p:cNvSpPr/>
          <p:nvPr/>
        </p:nvSpPr>
        <p:spPr>
          <a:xfrm>
            <a:off x="3853590" y="3737357"/>
            <a:ext cx="1512168" cy="18466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9" name="Textfeld 8"/>
          <p:cNvSpPr txBox="1"/>
          <p:nvPr/>
        </p:nvSpPr>
        <p:spPr>
          <a:xfrm>
            <a:off x="467544" y="3068960"/>
            <a:ext cx="2880320" cy="369332"/>
          </a:xfrm>
          <a:prstGeom prst="rect">
            <a:avLst/>
          </a:prstGeom>
          <a:noFill/>
          <a:ln w="38100">
            <a:solidFill>
              <a:schemeClr val="tx1"/>
            </a:solidFill>
          </a:ln>
        </p:spPr>
        <p:txBody>
          <a:bodyPr wrap="square" rtlCol="0">
            <a:spAutoFit/>
          </a:bodyPr>
          <a:lstStyle/>
          <a:p>
            <a:pPr algn="ctr"/>
            <a:r>
              <a:rPr lang="de-DE" dirty="0"/>
              <a:t>Erotik-Clip</a:t>
            </a:r>
          </a:p>
        </p:txBody>
      </p:sp>
      <p:pic>
        <p:nvPicPr>
          <p:cNvPr id="10" name="Grafik 9"/>
          <p:cNvPicPr>
            <a:picLocks noChangeAspect="1"/>
          </p:cNvPicPr>
          <p:nvPr/>
        </p:nvPicPr>
        <p:blipFill>
          <a:blip r:embed="rId2"/>
          <a:stretch>
            <a:fillRect/>
          </a:stretch>
        </p:blipFill>
        <p:spPr>
          <a:xfrm>
            <a:off x="3823336" y="3131695"/>
            <a:ext cx="1542422" cy="243861"/>
          </a:xfrm>
          <a:prstGeom prst="rect">
            <a:avLst/>
          </a:prstGeom>
        </p:spPr>
      </p:pic>
      <p:sp>
        <p:nvSpPr>
          <p:cNvPr id="11" name="Textfeld 10"/>
          <p:cNvSpPr txBox="1"/>
          <p:nvPr/>
        </p:nvSpPr>
        <p:spPr>
          <a:xfrm>
            <a:off x="5855804" y="3068959"/>
            <a:ext cx="1764196" cy="369332"/>
          </a:xfrm>
          <a:prstGeom prst="rect">
            <a:avLst/>
          </a:prstGeom>
          <a:noFill/>
        </p:spPr>
        <p:txBody>
          <a:bodyPr wrap="square" rtlCol="0">
            <a:spAutoFit/>
          </a:bodyPr>
          <a:lstStyle/>
          <a:p>
            <a:r>
              <a:rPr lang="de-DE" dirty="0"/>
              <a:t>nicht geschützt</a:t>
            </a:r>
          </a:p>
        </p:txBody>
      </p:sp>
      <p:sp>
        <p:nvSpPr>
          <p:cNvPr id="12" name="Textfeld 11"/>
          <p:cNvSpPr txBox="1"/>
          <p:nvPr/>
        </p:nvSpPr>
        <p:spPr>
          <a:xfrm>
            <a:off x="467544" y="4272771"/>
            <a:ext cx="2880320" cy="646331"/>
          </a:xfrm>
          <a:prstGeom prst="rect">
            <a:avLst/>
          </a:prstGeom>
          <a:noFill/>
          <a:ln w="38100">
            <a:solidFill>
              <a:schemeClr val="tx1"/>
            </a:solidFill>
          </a:ln>
        </p:spPr>
        <p:txBody>
          <a:bodyPr wrap="square" rtlCol="0">
            <a:spAutoFit/>
          </a:bodyPr>
          <a:lstStyle/>
          <a:p>
            <a:r>
              <a:rPr lang="de-DE" dirty="0"/>
              <a:t>Nachrichtenmeldungen einer Nachrichtenagentur</a:t>
            </a:r>
          </a:p>
        </p:txBody>
      </p:sp>
      <p:pic>
        <p:nvPicPr>
          <p:cNvPr id="13" name="Grafik 12"/>
          <p:cNvPicPr>
            <a:picLocks noChangeAspect="1"/>
          </p:cNvPicPr>
          <p:nvPr/>
        </p:nvPicPr>
        <p:blipFill>
          <a:blip r:embed="rId2"/>
          <a:stretch>
            <a:fillRect/>
          </a:stretch>
        </p:blipFill>
        <p:spPr>
          <a:xfrm>
            <a:off x="3838463" y="4474005"/>
            <a:ext cx="1542422" cy="243861"/>
          </a:xfrm>
          <a:prstGeom prst="rect">
            <a:avLst/>
          </a:prstGeom>
        </p:spPr>
      </p:pic>
      <p:sp>
        <p:nvSpPr>
          <p:cNvPr id="14" name="Textfeld 13"/>
          <p:cNvSpPr txBox="1"/>
          <p:nvPr/>
        </p:nvSpPr>
        <p:spPr>
          <a:xfrm>
            <a:off x="5855804" y="4346305"/>
            <a:ext cx="1632520" cy="369332"/>
          </a:xfrm>
          <a:prstGeom prst="rect">
            <a:avLst/>
          </a:prstGeom>
          <a:noFill/>
        </p:spPr>
        <p:txBody>
          <a:bodyPr wrap="square" rtlCol="0">
            <a:spAutoFit/>
          </a:bodyPr>
          <a:lstStyle/>
          <a:p>
            <a:r>
              <a:rPr lang="de-DE" dirty="0"/>
              <a:t>geschützt</a:t>
            </a:r>
          </a:p>
        </p:txBody>
      </p:sp>
      <p:sp>
        <p:nvSpPr>
          <p:cNvPr id="15" name="Textfeld 14"/>
          <p:cNvSpPr txBox="1"/>
          <p:nvPr/>
        </p:nvSpPr>
        <p:spPr>
          <a:xfrm>
            <a:off x="467544" y="5157192"/>
            <a:ext cx="2880320" cy="646331"/>
          </a:xfrm>
          <a:prstGeom prst="rect">
            <a:avLst/>
          </a:prstGeom>
          <a:noFill/>
          <a:ln w="38100">
            <a:solidFill>
              <a:srgbClr val="C00000"/>
            </a:solidFill>
          </a:ln>
        </p:spPr>
        <p:txBody>
          <a:bodyPr wrap="square" rtlCol="0">
            <a:spAutoFit/>
          </a:bodyPr>
          <a:lstStyle/>
          <a:p>
            <a:r>
              <a:rPr lang="de-DE" dirty="0"/>
              <a:t>„Explosionszeichnung“ eines Motors</a:t>
            </a:r>
          </a:p>
        </p:txBody>
      </p:sp>
      <p:pic>
        <p:nvPicPr>
          <p:cNvPr id="16" name="Grafik 15"/>
          <p:cNvPicPr>
            <a:picLocks noChangeAspect="1"/>
          </p:cNvPicPr>
          <p:nvPr/>
        </p:nvPicPr>
        <p:blipFill>
          <a:blip r:embed="rId2"/>
          <a:stretch>
            <a:fillRect/>
          </a:stretch>
        </p:blipFill>
        <p:spPr>
          <a:xfrm>
            <a:off x="3846200" y="5431114"/>
            <a:ext cx="1542422" cy="243861"/>
          </a:xfrm>
          <a:prstGeom prst="rect">
            <a:avLst/>
          </a:prstGeom>
        </p:spPr>
      </p:pic>
      <p:sp>
        <p:nvSpPr>
          <p:cNvPr id="17" name="Textfeld 16"/>
          <p:cNvSpPr txBox="1"/>
          <p:nvPr/>
        </p:nvSpPr>
        <p:spPr>
          <a:xfrm>
            <a:off x="5855804" y="5368378"/>
            <a:ext cx="1864568" cy="369332"/>
          </a:xfrm>
          <a:prstGeom prst="rect">
            <a:avLst/>
          </a:prstGeom>
          <a:noFill/>
        </p:spPr>
        <p:txBody>
          <a:bodyPr wrap="square" rtlCol="0">
            <a:spAutoFit/>
          </a:bodyPr>
          <a:lstStyle/>
          <a:p>
            <a:r>
              <a:rPr lang="de-DE" dirty="0"/>
              <a:t>nicht geschützt</a:t>
            </a:r>
          </a:p>
        </p:txBody>
      </p:sp>
    </p:spTree>
    <p:extLst>
      <p:ext uri="{BB962C8B-B14F-4D97-AF65-F5344CB8AC3E}">
        <p14:creationId xmlns:p14="http://schemas.microsoft.com/office/powerpoint/2010/main" val="341708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14</a:t>
            </a:fld>
            <a:endParaRPr lang="de-DE" altLang="de-DE"/>
          </a:p>
        </p:txBody>
      </p:sp>
      <p:sp>
        <p:nvSpPr>
          <p:cNvPr id="4" name="Textfeld 3"/>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2236000" y="2467197"/>
            <a:ext cx="4672001" cy="2628000"/>
          </a:xfrm>
          <a:prstGeom prst="rect">
            <a:avLst/>
          </a:prstGeom>
        </p:spPr>
      </p:pic>
      <p:sp>
        <p:nvSpPr>
          <p:cNvPr id="6" name="Rechteck 5"/>
          <p:cNvSpPr/>
          <p:nvPr/>
        </p:nvSpPr>
        <p:spPr>
          <a:xfrm>
            <a:off x="3851920" y="2996952"/>
            <a:ext cx="1656184" cy="2736304"/>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2973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15</a:t>
            </a:fld>
            <a:endParaRPr lang="de-DE" altLang="de-DE"/>
          </a:p>
        </p:txBody>
      </p:sp>
      <p:sp>
        <p:nvSpPr>
          <p:cNvPr id="4" name="Textfeld 3"/>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sp>
        <p:nvSpPr>
          <p:cNvPr id="5" name="Textfeld 4"/>
          <p:cNvSpPr txBox="1"/>
          <p:nvPr/>
        </p:nvSpPr>
        <p:spPr>
          <a:xfrm>
            <a:off x="1151620" y="1844824"/>
            <a:ext cx="6840760" cy="4401205"/>
          </a:xfrm>
          <a:prstGeom prst="rect">
            <a:avLst/>
          </a:prstGeom>
          <a:noFill/>
        </p:spPr>
        <p:txBody>
          <a:bodyPr wrap="square" rtlCol="0">
            <a:spAutoFit/>
          </a:bodyPr>
          <a:lstStyle/>
          <a:p>
            <a:pPr algn="just"/>
            <a:r>
              <a:rPr lang="de-DE" sz="2000" dirty="0"/>
              <a:t>David Foster Wallace Roman „Unendlicher Spaß“ ist ein postmodernes Meisterstück. Autobiografisches vermischt sich mit der </a:t>
            </a:r>
            <a:r>
              <a:rPr lang="de-DE" sz="2000" dirty="0" err="1"/>
              <a:t>Dystopie</a:t>
            </a:r>
            <a:r>
              <a:rPr lang="de-DE" sz="2000" dirty="0"/>
              <a:t> einer amerikanischen Gesellschaft, die der seichten Unterhaltung verfallen ist und deren Präsident als politischer Quereinsteiger die Nation mit einer Mauer vor dem exportierten Sondermüll abdichtet. Eine heute beunruhigend realistische Vision. Daneben finden sich scharfe Alltagsbeobachtungen wie etwa diese: „Väter wirken auf Söhne auch insofern ein, als Letztere sich ab dem Stimmwechsel in der Pubertät am Telefon unweigerlich mit denselben Wendungen und im selben Tonfall melden wie ihre Väter. Das trifft zu, egal ob die Väter noch leben“ (David Foster Wallace, Unendlicher Spaß, 4. Auflage, Kiepenheuer &amp; Witsch 2009, S. 48).</a:t>
            </a:r>
          </a:p>
        </p:txBody>
      </p:sp>
    </p:spTree>
    <p:extLst>
      <p:ext uri="{BB962C8B-B14F-4D97-AF65-F5344CB8AC3E}">
        <p14:creationId xmlns:p14="http://schemas.microsoft.com/office/powerpoint/2010/main" val="2689026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16</a:t>
            </a:fld>
            <a:endParaRPr lang="de-DE" altLang="de-DE"/>
          </a:p>
        </p:txBody>
      </p:sp>
      <p:sp>
        <p:nvSpPr>
          <p:cNvPr id="4" name="Textfeld 3"/>
          <p:cNvSpPr txBox="1"/>
          <p:nvPr/>
        </p:nvSpPr>
        <p:spPr>
          <a:xfrm>
            <a:off x="1331640" y="2276872"/>
            <a:ext cx="6840760" cy="2939266"/>
          </a:xfrm>
          <a:prstGeom prst="rect">
            <a:avLst/>
          </a:prstGeom>
          <a:noFill/>
        </p:spPr>
        <p:txBody>
          <a:bodyPr wrap="square" rtlCol="0">
            <a:spAutoFit/>
          </a:bodyPr>
          <a:lstStyle/>
          <a:p>
            <a:pPr algn="ctr"/>
            <a:r>
              <a:rPr lang="de-DE" sz="2800" dirty="0"/>
              <a:t>§§</a:t>
            </a:r>
          </a:p>
          <a:p>
            <a:endParaRPr lang="de-DE" dirty="0"/>
          </a:p>
          <a:p>
            <a:pPr algn="just">
              <a:lnSpc>
                <a:spcPct val="150000"/>
              </a:lnSpc>
            </a:pPr>
            <a:r>
              <a:rPr lang="de-DE" dirty="0"/>
              <a:t>§ 19a UrhG</a:t>
            </a:r>
          </a:p>
          <a:p>
            <a:pPr algn="just">
              <a:lnSpc>
                <a:spcPct val="150000"/>
              </a:lnSpc>
            </a:pPr>
            <a:r>
              <a:rPr lang="de-DE" dirty="0"/>
              <a:t>Das Recht der öffentlichen Zugänglichmachung ist das Recht, das Werk drahtgebunden oder drahtlos der Öffentlichkeit in einer Weise zugänglich zu machen, dass es Mitgliedern der Öffentlichkeit von Orten und zu Zeiten ihrer Wahl zugänglich ist.</a:t>
            </a:r>
          </a:p>
        </p:txBody>
      </p:sp>
      <p:sp>
        <p:nvSpPr>
          <p:cNvPr id="5" name="Textfeld 4"/>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spTree>
    <p:extLst>
      <p:ext uri="{BB962C8B-B14F-4D97-AF65-F5344CB8AC3E}">
        <p14:creationId xmlns:p14="http://schemas.microsoft.com/office/powerpoint/2010/main" val="57779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17</a:t>
            </a:fld>
            <a:endParaRPr lang="de-DE" altLang="de-DE"/>
          </a:p>
        </p:txBody>
      </p:sp>
      <p:sp>
        <p:nvSpPr>
          <p:cNvPr id="4" name="Textfeld 3"/>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pic>
        <p:nvPicPr>
          <p:cNvPr id="6" name="SEVr6NFaNWA"/>
          <p:cNvPicPr>
            <a:picLocks noRot="1" noChangeAspect="1"/>
          </p:cNvPicPr>
          <p:nvPr>
            <a:videoFile r:link="rId1"/>
          </p:nvPr>
        </p:nvPicPr>
        <p:blipFill>
          <a:blip r:embed="rId3"/>
          <a:stretch>
            <a:fillRect/>
          </a:stretch>
        </p:blipFill>
        <p:spPr>
          <a:xfrm>
            <a:off x="2286000" y="2780928"/>
            <a:ext cx="4572000" cy="25717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feld 6"/>
          <p:cNvSpPr txBox="1"/>
          <p:nvPr/>
        </p:nvSpPr>
        <p:spPr>
          <a:xfrm>
            <a:off x="2177734" y="1817427"/>
            <a:ext cx="4788532" cy="461665"/>
          </a:xfrm>
          <a:prstGeom prst="rect">
            <a:avLst/>
          </a:prstGeom>
          <a:noFill/>
        </p:spPr>
        <p:txBody>
          <a:bodyPr wrap="square" rtlCol="0">
            <a:spAutoFit/>
          </a:bodyPr>
          <a:lstStyle/>
          <a:p>
            <a:pPr algn="ctr"/>
            <a:r>
              <a:rPr lang="de-DE" sz="2400" dirty="0" err="1"/>
              <a:t>Framing</a:t>
            </a:r>
            <a:r>
              <a:rPr lang="de-DE" sz="2400" dirty="0"/>
              <a:t> und Embedding </a:t>
            </a:r>
          </a:p>
        </p:txBody>
      </p:sp>
    </p:spTree>
    <p:extLst>
      <p:ext uri="{BB962C8B-B14F-4D97-AF65-F5344CB8AC3E}">
        <p14:creationId xmlns:p14="http://schemas.microsoft.com/office/powerpoint/2010/main" val="3604127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18</a:t>
            </a:fld>
            <a:endParaRPr lang="de-DE" altLang="de-DE"/>
          </a:p>
        </p:txBody>
      </p:sp>
      <p:sp>
        <p:nvSpPr>
          <p:cNvPr id="4" name="Textfeld 3"/>
          <p:cNvSpPr txBox="1"/>
          <p:nvPr/>
        </p:nvSpPr>
        <p:spPr>
          <a:xfrm>
            <a:off x="1619672" y="1772816"/>
            <a:ext cx="5904656" cy="1384995"/>
          </a:xfrm>
          <a:prstGeom prst="rect">
            <a:avLst/>
          </a:prstGeom>
          <a:noFill/>
        </p:spPr>
        <p:txBody>
          <a:bodyPr wrap="square" rtlCol="0">
            <a:spAutoFit/>
          </a:bodyPr>
          <a:lstStyle/>
          <a:p>
            <a:pPr algn="ctr"/>
            <a:r>
              <a:rPr lang="de-DE" sz="2800" u="sng" dirty="0"/>
              <a:t>Meine Gedanken sind mein!</a:t>
            </a:r>
          </a:p>
          <a:p>
            <a:pPr algn="ctr"/>
            <a:endParaRPr lang="de-DE" sz="2800" u="sng" dirty="0"/>
          </a:p>
          <a:p>
            <a:pPr algn="ctr"/>
            <a:r>
              <a:rPr lang="de-DE" sz="2800" dirty="0"/>
              <a:t>Der Schutz eigener Inhalte</a:t>
            </a:r>
          </a:p>
        </p:txBody>
      </p:sp>
      <p:sp>
        <p:nvSpPr>
          <p:cNvPr id="5" name="Textfeld 4"/>
          <p:cNvSpPr txBox="1"/>
          <p:nvPr/>
        </p:nvSpPr>
        <p:spPr>
          <a:xfrm>
            <a:off x="683568" y="3372085"/>
            <a:ext cx="7776864" cy="923330"/>
          </a:xfrm>
          <a:prstGeom prst="rect">
            <a:avLst/>
          </a:prstGeom>
          <a:noFill/>
        </p:spPr>
        <p:txBody>
          <a:bodyPr wrap="square" rtlCol="0">
            <a:spAutoFit/>
          </a:bodyPr>
          <a:lstStyle/>
          <a:p>
            <a:pPr algn="just"/>
            <a:r>
              <a:rPr lang="de-DE" i="1" dirty="0"/>
              <a:t>Welche Möglichkeiten gibt es den eigenen Inhalt (Text, Bild) rechtlich zu schützen und was kann ich unternehmen, wenn ich merke, dass geklaut wurde?</a:t>
            </a:r>
          </a:p>
        </p:txBody>
      </p:sp>
      <p:sp>
        <p:nvSpPr>
          <p:cNvPr id="6" name="Textfeld 5"/>
          <p:cNvSpPr txBox="1"/>
          <p:nvPr/>
        </p:nvSpPr>
        <p:spPr>
          <a:xfrm>
            <a:off x="719572" y="4757081"/>
            <a:ext cx="7704856" cy="923330"/>
          </a:xfrm>
          <a:prstGeom prst="rect">
            <a:avLst/>
          </a:prstGeom>
          <a:noFill/>
        </p:spPr>
        <p:txBody>
          <a:bodyPr wrap="square" rtlCol="0">
            <a:spAutoFit/>
          </a:bodyPr>
          <a:lstStyle/>
          <a:p>
            <a:pPr algn="just"/>
            <a:r>
              <a:rPr lang="de-DE" i="1" dirty="0"/>
              <a:t>Anmeldung einer Marke. Ist es sinnvoller eine Wort-Bildmarke oder eine Wortmarke in meinem Fall zu wählen? Welche Klassifizierungen sind wichtig?</a:t>
            </a:r>
          </a:p>
        </p:txBody>
      </p:sp>
      <p:sp>
        <p:nvSpPr>
          <p:cNvPr id="7" name="Textfeld 6"/>
          <p:cNvSpPr txBox="1"/>
          <p:nvPr/>
        </p:nvSpPr>
        <p:spPr>
          <a:xfrm>
            <a:off x="467544" y="836712"/>
            <a:ext cx="3384376" cy="369332"/>
          </a:xfrm>
          <a:prstGeom prst="rect">
            <a:avLst/>
          </a:prstGeom>
          <a:noFill/>
        </p:spPr>
        <p:txBody>
          <a:bodyPr wrap="square" rtlCol="0">
            <a:spAutoFit/>
          </a:bodyPr>
          <a:lstStyle/>
          <a:p>
            <a:r>
              <a:rPr lang="de-DE" dirty="0"/>
              <a:t>3. Eigene Inhalte schützen </a:t>
            </a:r>
          </a:p>
        </p:txBody>
      </p:sp>
    </p:spTree>
    <p:extLst>
      <p:ext uri="{BB962C8B-B14F-4D97-AF65-F5344CB8AC3E}">
        <p14:creationId xmlns:p14="http://schemas.microsoft.com/office/powerpoint/2010/main" val="137634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19</a:t>
            </a:fld>
            <a:endParaRPr lang="de-DE" altLang="de-DE"/>
          </a:p>
        </p:txBody>
      </p:sp>
      <p:sp>
        <p:nvSpPr>
          <p:cNvPr id="4" name="Textfeld 3"/>
          <p:cNvSpPr txBox="1"/>
          <p:nvPr/>
        </p:nvSpPr>
        <p:spPr>
          <a:xfrm>
            <a:off x="2592760" y="1556792"/>
            <a:ext cx="3960440" cy="461665"/>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sz="2400" dirty="0"/>
              <a:t>Recht des Urhebers</a:t>
            </a:r>
          </a:p>
        </p:txBody>
      </p:sp>
      <p:sp>
        <p:nvSpPr>
          <p:cNvPr id="5" name="Textfeld 4"/>
          <p:cNvSpPr txBox="1"/>
          <p:nvPr/>
        </p:nvSpPr>
        <p:spPr>
          <a:xfrm>
            <a:off x="467544" y="2564904"/>
            <a:ext cx="3240360" cy="400110"/>
          </a:xfrm>
          <a:prstGeom prst="rect">
            <a:avLst/>
          </a:prstGeom>
          <a:ln w="38100">
            <a:solidFill>
              <a:srgbClr val="C00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sz="2000" dirty="0"/>
              <a:t>Urheberpersönlichkeitsrecht</a:t>
            </a:r>
          </a:p>
        </p:txBody>
      </p:sp>
      <p:sp>
        <p:nvSpPr>
          <p:cNvPr id="6" name="Textfeld 5"/>
          <p:cNvSpPr txBox="1"/>
          <p:nvPr/>
        </p:nvSpPr>
        <p:spPr>
          <a:xfrm>
            <a:off x="5662464" y="2564904"/>
            <a:ext cx="3024336" cy="400110"/>
          </a:xfrm>
          <a:prstGeom prst="rect">
            <a:avLst/>
          </a:prstGeom>
          <a:ln w="38100">
            <a:solidFill>
              <a:srgbClr val="C0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e-DE" sz="2000" dirty="0"/>
              <a:t>Verwertungsrechte</a:t>
            </a:r>
          </a:p>
        </p:txBody>
      </p:sp>
      <p:cxnSp>
        <p:nvCxnSpPr>
          <p:cNvPr id="10" name="Gewinkelter Verbinder 9"/>
          <p:cNvCxnSpPr>
            <a:stCxn id="4" idx="1"/>
            <a:endCxn id="5" idx="0"/>
          </p:cNvCxnSpPr>
          <p:nvPr/>
        </p:nvCxnSpPr>
        <p:spPr>
          <a:xfrm rot="10800000" flipV="1">
            <a:off x="2087724" y="1787624"/>
            <a:ext cx="505036" cy="777279"/>
          </a:xfrm>
          <a:prstGeom prst="bentConnector2">
            <a:avLst/>
          </a:prstGeom>
          <a:ln w="38100"/>
        </p:spPr>
        <p:style>
          <a:lnRef idx="1">
            <a:schemeClr val="dk1"/>
          </a:lnRef>
          <a:fillRef idx="0">
            <a:schemeClr val="dk1"/>
          </a:fillRef>
          <a:effectRef idx="0">
            <a:schemeClr val="dk1"/>
          </a:effectRef>
          <a:fontRef idx="minor">
            <a:schemeClr val="tx1"/>
          </a:fontRef>
        </p:style>
      </p:cxnSp>
      <p:cxnSp>
        <p:nvCxnSpPr>
          <p:cNvPr id="13" name="Gewinkelter Verbinder 12"/>
          <p:cNvCxnSpPr>
            <a:stCxn id="4" idx="3"/>
            <a:endCxn id="6" idx="0"/>
          </p:cNvCxnSpPr>
          <p:nvPr/>
        </p:nvCxnSpPr>
        <p:spPr>
          <a:xfrm>
            <a:off x="6553200" y="1787625"/>
            <a:ext cx="621432" cy="777279"/>
          </a:xfrm>
          <a:prstGeom prst="bentConnector2">
            <a:avLst/>
          </a:prstGeom>
          <a:ln w="38100"/>
        </p:spPr>
        <p:style>
          <a:lnRef idx="1">
            <a:schemeClr val="dk1"/>
          </a:lnRef>
          <a:fillRef idx="0">
            <a:schemeClr val="dk1"/>
          </a:fillRef>
          <a:effectRef idx="0">
            <a:schemeClr val="dk1"/>
          </a:effectRef>
          <a:fontRef idx="minor">
            <a:schemeClr val="tx1"/>
          </a:fontRef>
        </p:style>
      </p:cxnSp>
      <p:sp>
        <p:nvSpPr>
          <p:cNvPr id="15" name="Textfeld 14"/>
          <p:cNvSpPr txBox="1"/>
          <p:nvPr/>
        </p:nvSpPr>
        <p:spPr>
          <a:xfrm>
            <a:off x="472548" y="3527495"/>
            <a:ext cx="3379372" cy="369332"/>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de-DE" dirty="0"/>
              <a:t>Veröffentlichungsrecht, § 12 UrhG</a:t>
            </a:r>
          </a:p>
        </p:txBody>
      </p:sp>
      <p:sp>
        <p:nvSpPr>
          <p:cNvPr id="16" name="Textfeld 15"/>
          <p:cNvSpPr txBox="1"/>
          <p:nvPr/>
        </p:nvSpPr>
        <p:spPr>
          <a:xfrm>
            <a:off x="472548" y="4189895"/>
            <a:ext cx="3379372" cy="64633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Anerkennung der Urheberschaft</a:t>
            </a:r>
          </a:p>
          <a:p>
            <a:pPr algn="ctr"/>
            <a:r>
              <a:rPr lang="de-DE" dirty="0"/>
              <a:t>§ 13 UrhG</a:t>
            </a:r>
          </a:p>
        </p:txBody>
      </p:sp>
      <p:sp>
        <p:nvSpPr>
          <p:cNvPr id="17" name="Textfeld 16"/>
          <p:cNvSpPr txBox="1"/>
          <p:nvPr/>
        </p:nvSpPr>
        <p:spPr>
          <a:xfrm>
            <a:off x="470046" y="5141050"/>
            <a:ext cx="3384376" cy="64633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Entstellung des Werkes</a:t>
            </a:r>
          </a:p>
          <a:p>
            <a:pPr algn="ctr"/>
            <a:r>
              <a:rPr lang="de-DE" dirty="0"/>
              <a:t>§ 14 UrhG</a:t>
            </a:r>
          </a:p>
        </p:txBody>
      </p:sp>
      <p:sp>
        <p:nvSpPr>
          <p:cNvPr id="18" name="Textfeld 17"/>
          <p:cNvSpPr txBox="1"/>
          <p:nvPr/>
        </p:nvSpPr>
        <p:spPr>
          <a:xfrm>
            <a:off x="5148064" y="3250496"/>
            <a:ext cx="374441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Vervielfältigungsrecht, </a:t>
            </a:r>
          </a:p>
          <a:p>
            <a:pPr algn="ctr"/>
            <a:r>
              <a:rPr lang="de-DE" dirty="0"/>
              <a:t>§§ 15 I Nr. 1, 16 UrhG </a:t>
            </a:r>
          </a:p>
        </p:txBody>
      </p:sp>
      <p:sp>
        <p:nvSpPr>
          <p:cNvPr id="19" name="Textfeld 18"/>
          <p:cNvSpPr txBox="1"/>
          <p:nvPr/>
        </p:nvSpPr>
        <p:spPr>
          <a:xfrm>
            <a:off x="5148064" y="4142630"/>
            <a:ext cx="374441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Verbreitungsrecht</a:t>
            </a:r>
          </a:p>
          <a:p>
            <a:pPr algn="ctr"/>
            <a:r>
              <a:rPr lang="de-DE" dirty="0"/>
              <a:t>§§ 15 I Nr. 2 UrhG</a:t>
            </a:r>
          </a:p>
        </p:txBody>
      </p:sp>
      <p:sp>
        <p:nvSpPr>
          <p:cNvPr id="20" name="Textfeld 19"/>
          <p:cNvSpPr txBox="1"/>
          <p:nvPr/>
        </p:nvSpPr>
        <p:spPr>
          <a:xfrm>
            <a:off x="5148064" y="5013176"/>
            <a:ext cx="3744416"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Recht der öffentlichen Zugänglichmachung</a:t>
            </a:r>
          </a:p>
          <a:p>
            <a:pPr algn="ctr"/>
            <a:r>
              <a:rPr lang="de-DE" dirty="0"/>
              <a:t>§ 15 II Nr. 2, 19a UrhG</a:t>
            </a:r>
          </a:p>
        </p:txBody>
      </p:sp>
      <p:sp>
        <p:nvSpPr>
          <p:cNvPr id="21" name="Textfeld 20"/>
          <p:cNvSpPr txBox="1"/>
          <p:nvPr/>
        </p:nvSpPr>
        <p:spPr>
          <a:xfrm>
            <a:off x="467544" y="836712"/>
            <a:ext cx="3384376" cy="369332"/>
          </a:xfrm>
          <a:prstGeom prst="rect">
            <a:avLst/>
          </a:prstGeom>
          <a:noFill/>
        </p:spPr>
        <p:txBody>
          <a:bodyPr wrap="square" rtlCol="0">
            <a:spAutoFit/>
          </a:bodyPr>
          <a:lstStyle/>
          <a:p>
            <a:r>
              <a:rPr lang="de-DE" dirty="0"/>
              <a:t>3. Eigene Inhalte schützen </a:t>
            </a:r>
          </a:p>
        </p:txBody>
      </p:sp>
    </p:spTree>
    <p:extLst>
      <p:ext uri="{BB962C8B-B14F-4D97-AF65-F5344CB8AC3E}">
        <p14:creationId xmlns:p14="http://schemas.microsoft.com/office/powerpoint/2010/main" val="2079229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5" grpId="0" animBg="1"/>
      <p:bldP spid="16" grpId="0" animBg="1"/>
      <p:bldP spid="17" grpId="0" animBg="1"/>
      <p:bldP spid="18" grpId="0" animBg="1"/>
      <p:bldP spid="19"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nhaltsplatzhalt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9942" y="1600200"/>
            <a:ext cx="7084116" cy="4525963"/>
          </a:xfrm>
        </p:spPr>
      </p:pic>
      <p:sp>
        <p:nvSpPr>
          <p:cNvPr id="4" name="Fußzeilenplatzhalter 3"/>
          <p:cNvSpPr>
            <a:spLocks noGrp="1"/>
          </p:cNvSpPr>
          <p:nvPr>
            <p:ph type="ftr" sz="quarter" idx="11"/>
          </p:nvPr>
        </p:nvSpPr>
        <p:spPr/>
        <p:txBody>
          <a:bodyPr/>
          <a:lstStyle/>
          <a:p>
            <a:pPr>
              <a:defRPr/>
            </a:pPr>
            <a:endParaRPr lang="de-DE"/>
          </a:p>
        </p:txBody>
      </p:sp>
      <p:sp>
        <p:nvSpPr>
          <p:cNvPr id="5" name="Foliennummernplatzhalter 4"/>
          <p:cNvSpPr>
            <a:spLocks noGrp="1"/>
          </p:cNvSpPr>
          <p:nvPr>
            <p:ph type="sldNum" sz="quarter" idx="12"/>
          </p:nvPr>
        </p:nvSpPr>
        <p:spPr/>
        <p:txBody>
          <a:bodyPr/>
          <a:lstStyle/>
          <a:p>
            <a:fld id="{F73431E6-52DA-4F1F-81A9-FF16B126F86B}" type="slidenum">
              <a:rPr lang="de-DE" altLang="de-DE" smtClean="0"/>
              <a:pPr/>
              <a:t>2</a:t>
            </a:fld>
            <a:endParaRPr lang="de-DE" altLang="de-DE"/>
          </a:p>
        </p:txBody>
      </p:sp>
      <p:sp>
        <p:nvSpPr>
          <p:cNvPr id="7" name="Textfeld 6"/>
          <p:cNvSpPr txBox="1"/>
          <p:nvPr/>
        </p:nvSpPr>
        <p:spPr>
          <a:xfrm>
            <a:off x="467544" y="836712"/>
            <a:ext cx="2520280" cy="369332"/>
          </a:xfrm>
          <a:prstGeom prst="rect">
            <a:avLst/>
          </a:prstGeom>
          <a:noFill/>
        </p:spPr>
        <p:txBody>
          <a:bodyPr wrap="square" rtlCol="0">
            <a:spAutoFit/>
          </a:bodyPr>
          <a:lstStyle/>
          <a:p>
            <a:r>
              <a:rPr lang="de-DE" dirty="0"/>
              <a:t>Einleitung</a:t>
            </a:r>
          </a:p>
        </p:txBody>
      </p:sp>
    </p:spTree>
    <p:extLst>
      <p:ext uri="{BB962C8B-B14F-4D97-AF65-F5344CB8AC3E}">
        <p14:creationId xmlns:p14="http://schemas.microsoft.com/office/powerpoint/2010/main" val="3714778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20</a:t>
            </a:fld>
            <a:endParaRPr lang="de-DE" altLang="de-DE"/>
          </a:p>
        </p:txBody>
      </p:sp>
      <p:sp>
        <p:nvSpPr>
          <p:cNvPr id="4" name="Textfeld 3"/>
          <p:cNvSpPr txBox="1"/>
          <p:nvPr/>
        </p:nvSpPr>
        <p:spPr>
          <a:xfrm>
            <a:off x="1979712" y="1844824"/>
            <a:ext cx="5184576" cy="400110"/>
          </a:xfrm>
          <a:prstGeom prst="rect">
            <a:avLst/>
          </a:prstGeom>
          <a:noFill/>
          <a:ln w="38100">
            <a:solidFill>
              <a:schemeClr val="tx1"/>
            </a:solidFill>
          </a:ln>
        </p:spPr>
        <p:txBody>
          <a:bodyPr wrap="square" rtlCol="0">
            <a:spAutoFit/>
          </a:bodyPr>
          <a:lstStyle/>
          <a:p>
            <a:pPr algn="ctr"/>
            <a:r>
              <a:rPr lang="de-DE" sz="2000" dirty="0"/>
              <a:t>Vorgehen bei Rechtsverletzungen</a:t>
            </a:r>
          </a:p>
        </p:txBody>
      </p:sp>
      <p:sp>
        <p:nvSpPr>
          <p:cNvPr id="5" name="Textfeld 4"/>
          <p:cNvSpPr txBox="1"/>
          <p:nvPr/>
        </p:nvSpPr>
        <p:spPr>
          <a:xfrm>
            <a:off x="899592" y="2852936"/>
            <a:ext cx="1800200" cy="400110"/>
          </a:xfrm>
          <a:prstGeom prst="rect">
            <a:avLst/>
          </a:prstGeom>
          <a:noFill/>
          <a:ln w="38100">
            <a:solidFill>
              <a:srgbClr val="C00000"/>
            </a:solidFill>
          </a:ln>
        </p:spPr>
        <p:txBody>
          <a:bodyPr wrap="square" rtlCol="0">
            <a:spAutoFit/>
          </a:bodyPr>
          <a:lstStyle/>
          <a:p>
            <a:pPr algn="ctr"/>
            <a:r>
              <a:rPr lang="de-DE" sz="2000" dirty="0"/>
              <a:t>Abmahnung</a:t>
            </a:r>
          </a:p>
        </p:txBody>
      </p:sp>
      <p:sp>
        <p:nvSpPr>
          <p:cNvPr id="6" name="Textfeld 5"/>
          <p:cNvSpPr txBox="1"/>
          <p:nvPr/>
        </p:nvSpPr>
        <p:spPr>
          <a:xfrm>
            <a:off x="1331640" y="3676382"/>
            <a:ext cx="136815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 97a UrhG</a:t>
            </a:r>
          </a:p>
        </p:txBody>
      </p:sp>
      <p:sp>
        <p:nvSpPr>
          <p:cNvPr id="7" name="Textfeld 6"/>
          <p:cNvSpPr txBox="1"/>
          <p:nvPr/>
        </p:nvSpPr>
        <p:spPr>
          <a:xfrm>
            <a:off x="1331640" y="4293096"/>
            <a:ext cx="2448272"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Strafbewehrte Unterlassungserklärung</a:t>
            </a:r>
          </a:p>
        </p:txBody>
      </p:sp>
      <p:sp>
        <p:nvSpPr>
          <p:cNvPr id="8" name="Textfeld 7"/>
          <p:cNvSpPr txBox="1"/>
          <p:nvPr/>
        </p:nvSpPr>
        <p:spPr>
          <a:xfrm>
            <a:off x="1331640" y="5157192"/>
            <a:ext cx="201622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Kostenerstattung</a:t>
            </a:r>
          </a:p>
        </p:txBody>
      </p:sp>
      <p:sp>
        <p:nvSpPr>
          <p:cNvPr id="9" name="Textfeld 8"/>
          <p:cNvSpPr txBox="1"/>
          <p:nvPr/>
        </p:nvSpPr>
        <p:spPr>
          <a:xfrm>
            <a:off x="1331640" y="5721521"/>
            <a:ext cx="165618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Schadensersatz</a:t>
            </a:r>
          </a:p>
        </p:txBody>
      </p:sp>
      <p:sp>
        <p:nvSpPr>
          <p:cNvPr id="10" name="Textfeld 9"/>
          <p:cNvSpPr txBox="1"/>
          <p:nvPr/>
        </p:nvSpPr>
        <p:spPr>
          <a:xfrm>
            <a:off x="4644008" y="2852936"/>
            <a:ext cx="3672408" cy="400110"/>
          </a:xfrm>
          <a:prstGeom prst="rect">
            <a:avLst/>
          </a:prstGeom>
          <a:noFill/>
          <a:ln w="38100">
            <a:solidFill>
              <a:srgbClr val="C00000"/>
            </a:solidFill>
          </a:ln>
        </p:spPr>
        <p:txBody>
          <a:bodyPr wrap="square" rtlCol="0">
            <a:spAutoFit/>
          </a:bodyPr>
          <a:lstStyle/>
          <a:p>
            <a:pPr algn="ctr"/>
            <a:r>
              <a:rPr lang="de-DE" sz="2000" dirty="0"/>
              <a:t>Außergerichtlicher Vergleich</a:t>
            </a:r>
          </a:p>
        </p:txBody>
      </p:sp>
      <p:sp>
        <p:nvSpPr>
          <p:cNvPr id="12" name="Textfeld 11"/>
          <p:cNvSpPr txBox="1"/>
          <p:nvPr/>
        </p:nvSpPr>
        <p:spPr>
          <a:xfrm>
            <a:off x="5792316" y="4245212"/>
            <a:ext cx="1375792" cy="400110"/>
          </a:xfrm>
          <a:prstGeom prst="rect">
            <a:avLst/>
          </a:prstGeom>
          <a:noFill/>
          <a:ln w="38100">
            <a:solidFill>
              <a:schemeClr val="tx1"/>
            </a:solidFill>
          </a:ln>
        </p:spPr>
        <p:txBody>
          <a:bodyPr wrap="square" rtlCol="0">
            <a:spAutoFit/>
          </a:bodyPr>
          <a:lstStyle/>
          <a:p>
            <a:pPr algn="ctr"/>
            <a:r>
              <a:rPr lang="de-DE" sz="2000" dirty="0"/>
              <a:t>Klage</a:t>
            </a:r>
          </a:p>
        </p:txBody>
      </p:sp>
      <p:sp>
        <p:nvSpPr>
          <p:cNvPr id="13" name="Textfeld 12"/>
          <p:cNvSpPr txBox="1"/>
          <p:nvPr/>
        </p:nvSpPr>
        <p:spPr>
          <a:xfrm>
            <a:off x="467544" y="836712"/>
            <a:ext cx="3384376" cy="369332"/>
          </a:xfrm>
          <a:prstGeom prst="rect">
            <a:avLst/>
          </a:prstGeom>
          <a:noFill/>
        </p:spPr>
        <p:txBody>
          <a:bodyPr wrap="square" rtlCol="0">
            <a:spAutoFit/>
          </a:bodyPr>
          <a:lstStyle/>
          <a:p>
            <a:r>
              <a:rPr lang="de-DE" dirty="0"/>
              <a:t>3. Eigene Inhalte schützen </a:t>
            </a:r>
          </a:p>
        </p:txBody>
      </p:sp>
    </p:spTree>
    <p:extLst>
      <p:ext uri="{BB962C8B-B14F-4D97-AF65-F5344CB8AC3E}">
        <p14:creationId xmlns:p14="http://schemas.microsoft.com/office/powerpoint/2010/main" val="266594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21</a:t>
            </a:fld>
            <a:endParaRPr lang="de-DE" altLang="de-DE"/>
          </a:p>
        </p:txBody>
      </p:sp>
      <p:sp>
        <p:nvSpPr>
          <p:cNvPr id="6" name="Textfeld 5"/>
          <p:cNvSpPr txBox="1"/>
          <p:nvPr/>
        </p:nvSpPr>
        <p:spPr>
          <a:xfrm>
            <a:off x="3527884" y="2060848"/>
            <a:ext cx="2088232" cy="1569660"/>
          </a:xfrm>
          <a:prstGeom prst="rect">
            <a:avLst/>
          </a:prstGeom>
          <a:noFill/>
        </p:spPr>
        <p:txBody>
          <a:bodyPr wrap="square" rtlCol="0">
            <a:spAutoFit/>
          </a:bodyPr>
          <a:lstStyle/>
          <a:p>
            <a:pPr algn="ctr"/>
            <a:r>
              <a:rPr lang="de-DE" sz="9600" dirty="0"/>
              <a:t>©</a:t>
            </a:r>
          </a:p>
        </p:txBody>
      </p:sp>
      <p:sp>
        <p:nvSpPr>
          <p:cNvPr id="7" name="Textfeld 6"/>
          <p:cNvSpPr txBox="1"/>
          <p:nvPr/>
        </p:nvSpPr>
        <p:spPr>
          <a:xfrm>
            <a:off x="1655676" y="3793099"/>
            <a:ext cx="5832648" cy="1200329"/>
          </a:xfrm>
          <a:prstGeom prst="rect">
            <a:avLst/>
          </a:prstGeom>
          <a:noFill/>
        </p:spPr>
        <p:txBody>
          <a:bodyPr wrap="square" rtlCol="0">
            <a:spAutoFit/>
          </a:bodyPr>
          <a:lstStyle/>
          <a:p>
            <a:pPr algn="ctr"/>
            <a:r>
              <a:rPr lang="de-DE" sz="3600" dirty="0"/>
              <a:t>Marinus J. Stehmeier Hamburg 2016</a:t>
            </a:r>
          </a:p>
        </p:txBody>
      </p:sp>
      <p:sp>
        <p:nvSpPr>
          <p:cNvPr id="8" name="Textfeld 7"/>
          <p:cNvSpPr txBox="1"/>
          <p:nvPr/>
        </p:nvSpPr>
        <p:spPr>
          <a:xfrm>
            <a:off x="467544" y="836712"/>
            <a:ext cx="3384376" cy="369332"/>
          </a:xfrm>
          <a:prstGeom prst="rect">
            <a:avLst/>
          </a:prstGeom>
          <a:noFill/>
        </p:spPr>
        <p:txBody>
          <a:bodyPr wrap="square" rtlCol="0">
            <a:spAutoFit/>
          </a:bodyPr>
          <a:lstStyle/>
          <a:p>
            <a:r>
              <a:rPr lang="de-DE" dirty="0"/>
              <a:t>3. Eigene Inhalte schützen </a:t>
            </a:r>
          </a:p>
        </p:txBody>
      </p:sp>
    </p:spTree>
    <p:extLst>
      <p:ext uri="{BB962C8B-B14F-4D97-AF65-F5344CB8AC3E}">
        <p14:creationId xmlns:p14="http://schemas.microsoft.com/office/powerpoint/2010/main" val="766450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22</a:t>
            </a:fld>
            <a:endParaRPr lang="de-DE" altLang="de-DE"/>
          </a:p>
        </p:txBody>
      </p:sp>
      <p:sp>
        <p:nvSpPr>
          <p:cNvPr id="4" name="Textfeld 3"/>
          <p:cNvSpPr txBox="1"/>
          <p:nvPr/>
        </p:nvSpPr>
        <p:spPr>
          <a:xfrm>
            <a:off x="1511965" y="1772816"/>
            <a:ext cx="6120680" cy="1384995"/>
          </a:xfrm>
          <a:prstGeom prst="rect">
            <a:avLst/>
          </a:prstGeom>
          <a:noFill/>
        </p:spPr>
        <p:txBody>
          <a:bodyPr wrap="square" rtlCol="0">
            <a:spAutoFit/>
          </a:bodyPr>
          <a:lstStyle/>
          <a:p>
            <a:pPr algn="ctr"/>
            <a:r>
              <a:rPr lang="de-DE" sz="2800" u="sng" dirty="0"/>
              <a:t>Werbung und Gewinnspiele</a:t>
            </a:r>
          </a:p>
          <a:p>
            <a:pPr algn="ctr"/>
            <a:endParaRPr lang="de-DE" sz="2800" dirty="0"/>
          </a:p>
          <a:p>
            <a:pPr algn="ctr"/>
            <a:r>
              <a:rPr lang="de-DE" sz="2800" dirty="0"/>
              <a:t>Überblick zum Wettbewerbsrecht</a:t>
            </a:r>
          </a:p>
        </p:txBody>
      </p:sp>
      <p:sp>
        <p:nvSpPr>
          <p:cNvPr id="5" name="Textfeld 4"/>
          <p:cNvSpPr txBox="1"/>
          <p:nvPr/>
        </p:nvSpPr>
        <p:spPr>
          <a:xfrm>
            <a:off x="467544" y="836712"/>
            <a:ext cx="3384376" cy="369332"/>
          </a:xfrm>
          <a:prstGeom prst="rect">
            <a:avLst/>
          </a:prstGeom>
          <a:noFill/>
        </p:spPr>
        <p:txBody>
          <a:bodyPr wrap="square" rtlCol="0">
            <a:spAutoFit/>
          </a:bodyPr>
          <a:lstStyle/>
          <a:p>
            <a:r>
              <a:rPr lang="de-DE" dirty="0"/>
              <a:t>4. Werbung und Gewinnspiele</a:t>
            </a:r>
          </a:p>
        </p:txBody>
      </p:sp>
      <p:sp>
        <p:nvSpPr>
          <p:cNvPr id="6" name="Textfeld 5"/>
          <p:cNvSpPr txBox="1"/>
          <p:nvPr/>
        </p:nvSpPr>
        <p:spPr>
          <a:xfrm>
            <a:off x="899592" y="3573016"/>
            <a:ext cx="7344816" cy="646331"/>
          </a:xfrm>
          <a:prstGeom prst="rect">
            <a:avLst/>
          </a:prstGeom>
          <a:noFill/>
        </p:spPr>
        <p:txBody>
          <a:bodyPr wrap="square" rtlCol="0">
            <a:spAutoFit/>
          </a:bodyPr>
          <a:lstStyle/>
          <a:p>
            <a:pPr algn="just"/>
            <a:r>
              <a:rPr lang="de-DE" i="1" dirty="0"/>
              <a:t>Wie muss ich einen Beitrag mit Werbung im Inhalt kennzeichnen? Wann ist es Schleichwerbung?</a:t>
            </a:r>
          </a:p>
        </p:txBody>
      </p:sp>
      <p:sp>
        <p:nvSpPr>
          <p:cNvPr id="8" name="Textfeld 7"/>
          <p:cNvSpPr txBox="1"/>
          <p:nvPr/>
        </p:nvSpPr>
        <p:spPr>
          <a:xfrm>
            <a:off x="899592" y="4601477"/>
            <a:ext cx="7056784" cy="369332"/>
          </a:xfrm>
          <a:prstGeom prst="rect">
            <a:avLst/>
          </a:prstGeom>
          <a:noFill/>
        </p:spPr>
        <p:txBody>
          <a:bodyPr wrap="square" rtlCol="0">
            <a:spAutoFit/>
          </a:bodyPr>
          <a:lstStyle/>
          <a:p>
            <a:pPr algn="just"/>
            <a:r>
              <a:rPr lang="de-DE" i="1" dirty="0"/>
              <a:t>Was muss ich bei Gewinnspielen beachten</a:t>
            </a:r>
            <a:r>
              <a:rPr lang="de-DE" dirty="0"/>
              <a:t>?</a:t>
            </a:r>
          </a:p>
        </p:txBody>
      </p:sp>
    </p:spTree>
    <p:extLst>
      <p:ext uri="{BB962C8B-B14F-4D97-AF65-F5344CB8AC3E}">
        <p14:creationId xmlns:p14="http://schemas.microsoft.com/office/powerpoint/2010/main" val="48551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23</a:t>
            </a:fld>
            <a:endParaRPr lang="de-DE" altLang="de-DE"/>
          </a:p>
        </p:txBody>
      </p:sp>
      <p:sp>
        <p:nvSpPr>
          <p:cNvPr id="4" name="Textfeld 3"/>
          <p:cNvSpPr txBox="1"/>
          <p:nvPr/>
        </p:nvSpPr>
        <p:spPr>
          <a:xfrm>
            <a:off x="1043608" y="1556792"/>
            <a:ext cx="7272808" cy="4585871"/>
          </a:xfrm>
          <a:prstGeom prst="rect">
            <a:avLst/>
          </a:prstGeom>
          <a:noFill/>
        </p:spPr>
        <p:txBody>
          <a:bodyPr wrap="square" rtlCol="0">
            <a:spAutoFit/>
          </a:bodyPr>
          <a:lstStyle/>
          <a:p>
            <a:pPr algn="ctr"/>
            <a:r>
              <a:rPr lang="de-DE" sz="2800" dirty="0"/>
              <a:t>§§</a:t>
            </a:r>
          </a:p>
          <a:p>
            <a:pPr>
              <a:lnSpc>
                <a:spcPct val="150000"/>
              </a:lnSpc>
            </a:pPr>
            <a:r>
              <a:rPr lang="de-DE" sz="1600" u="sng" dirty="0"/>
              <a:t>§ 3 UWG</a:t>
            </a:r>
          </a:p>
          <a:p>
            <a:pPr>
              <a:lnSpc>
                <a:spcPct val="150000"/>
              </a:lnSpc>
            </a:pPr>
            <a:r>
              <a:rPr lang="de-DE" sz="1600" dirty="0"/>
              <a:t>(…)</a:t>
            </a:r>
          </a:p>
          <a:p>
            <a:pPr>
              <a:lnSpc>
                <a:spcPct val="150000"/>
              </a:lnSpc>
            </a:pPr>
            <a:r>
              <a:rPr lang="de-DE" sz="1600" dirty="0"/>
              <a:t>(3) Die im Anhang dieses Gesetzes aufgeführten geschäftlichen Handlungen gegenüber Verbrauchern sind stets unzulässig.</a:t>
            </a:r>
          </a:p>
          <a:p>
            <a:pPr>
              <a:lnSpc>
                <a:spcPct val="150000"/>
              </a:lnSpc>
            </a:pPr>
            <a:r>
              <a:rPr lang="de-DE" sz="1600" dirty="0"/>
              <a:t>(…)</a:t>
            </a:r>
          </a:p>
          <a:p>
            <a:pPr>
              <a:lnSpc>
                <a:spcPct val="150000"/>
              </a:lnSpc>
            </a:pPr>
            <a:r>
              <a:rPr lang="de-DE" sz="1600" u="sng" dirty="0"/>
              <a:t>Anhang(zu § 3 Abs. 3)</a:t>
            </a:r>
          </a:p>
          <a:p>
            <a:pPr>
              <a:lnSpc>
                <a:spcPct val="150000"/>
              </a:lnSpc>
            </a:pPr>
            <a:r>
              <a:rPr lang="de-DE" sz="1600" dirty="0"/>
              <a:t>Unzulässige geschäftliche Handlungen im Sinne des § 3 Abs. 3 sind</a:t>
            </a:r>
          </a:p>
          <a:p>
            <a:pPr>
              <a:lnSpc>
                <a:spcPct val="150000"/>
              </a:lnSpc>
            </a:pPr>
            <a:r>
              <a:rPr lang="de-DE" sz="1600" dirty="0"/>
              <a:t>(…) Nr. 11: der vom Unternehmer finanzierte Einsatz redaktioneller Inhalte zu Zwecken der Verkaufsförderung, ohne dass sich dieser Zusammenhang aus dem Inhalt oder aus der Art der optischen oder akustischen Darstellung eindeutig ergibt (als Information getarnte Werbung); (…)</a:t>
            </a:r>
          </a:p>
        </p:txBody>
      </p:sp>
    </p:spTree>
    <p:extLst>
      <p:ext uri="{BB962C8B-B14F-4D97-AF65-F5344CB8AC3E}">
        <p14:creationId xmlns:p14="http://schemas.microsoft.com/office/powerpoint/2010/main" val="873358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24</a:t>
            </a:fld>
            <a:endParaRPr lang="de-DE" altLang="de-DE"/>
          </a:p>
        </p:txBody>
      </p:sp>
      <p:sp>
        <p:nvSpPr>
          <p:cNvPr id="4" name="Textfeld 3"/>
          <p:cNvSpPr txBox="1"/>
          <p:nvPr/>
        </p:nvSpPr>
        <p:spPr>
          <a:xfrm>
            <a:off x="1151620" y="2204864"/>
            <a:ext cx="6840760" cy="523220"/>
          </a:xfrm>
          <a:prstGeom prst="rect">
            <a:avLst/>
          </a:prstGeom>
          <a:noFill/>
        </p:spPr>
        <p:txBody>
          <a:bodyPr wrap="square" rtlCol="0">
            <a:spAutoFit/>
          </a:bodyPr>
          <a:lstStyle/>
          <a:p>
            <a:pPr algn="ctr"/>
            <a:r>
              <a:rPr lang="de-DE" sz="2800" u="sng" dirty="0"/>
              <a:t>Weitere Einzelfragen</a:t>
            </a:r>
          </a:p>
        </p:txBody>
      </p:sp>
      <p:sp>
        <p:nvSpPr>
          <p:cNvPr id="5" name="Textfeld 4"/>
          <p:cNvSpPr txBox="1"/>
          <p:nvPr/>
        </p:nvSpPr>
        <p:spPr>
          <a:xfrm>
            <a:off x="467544" y="836712"/>
            <a:ext cx="3384376" cy="369332"/>
          </a:xfrm>
          <a:prstGeom prst="rect">
            <a:avLst/>
          </a:prstGeom>
          <a:noFill/>
        </p:spPr>
        <p:txBody>
          <a:bodyPr wrap="square" rtlCol="0">
            <a:spAutoFit/>
          </a:bodyPr>
          <a:lstStyle/>
          <a:p>
            <a:r>
              <a:rPr lang="de-DE" dirty="0"/>
              <a:t>5. Einzelfragen</a:t>
            </a:r>
          </a:p>
        </p:txBody>
      </p:sp>
      <p:sp>
        <p:nvSpPr>
          <p:cNvPr id="6" name="Textfeld 5"/>
          <p:cNvSpPr txBox="1"/>
          <p:nvPr/>
        </p:nvSpPr>
        <p:spPr>
          <a:xfrm>
            <a:off x="1475656" y="3219652"/>
            <a:ext cx="6516724" cy="646331"/>
          </a:xfrm>
          <a:prstGeom prst="rect">
            <a:avLst/>
          </a:prstGeom>
          <a:noFill/>
        </p:spPr>
        <p:txBody>
          <a:bodyPr wrap="square" rtlCol="0">
            <a:spAutoFit/>
          </a:bodyPr>
          <a:lstStyle/>
          <a:p>
            <a:pPr algn="just"/>
            <a:r>
              <a:rPr lang="de-DE" i="1" dirty="0"/>
              <a:t>Ist es sinnvoll eine Versicherung abzuschließen? </a:t>
            </a:r>
          </a:p>
          <a:p>
            <a:pPr algn="just"/>
            <a:r>
              <a:rPr lang="de-DE" i="1" dirty="0"/>
              <a:t>Wenn ja, welche genau?</a:t>
            </a:r>
          </a:p>
        </p:txBody>
      </p:sp>
      <p:sp>
        <p:nvSpPr>
          <p:cNvPr id="7" name="Textfeld 6"/>
          <p:cNvSpPr txBox="1"/>
          <p:nvPr/>
        </p:nvSpPr>
        <p:spPr>
          <a:xfrm>
            <a:off x="1475656" y="4307994"/>
            <a:ext cx="5544616" cy="369332"/>
          </a:xfrm>
          <a:prstGeom prst="rect">
            <a:avLst/>
          </a:prstGeom>
          <a:noFill/>
        </p:spPr>
        <p:txBody>
          <a:bodyPr wrap="square" rtlCol="0">
            <a:spAutoFit/>
          </a:bodyPr>
          <a:lstStyle/>
          <a:p>
            <a:r>
              <a:rPr lang="de-DE" i="1" dirty="0"/>
              <a:t>Wann muss ich ein Kleingewerbe anmelden?</a:t>
            </a:r>
          </a:p>
        </p:txBody>
      </p:sp>
    </p:spTree>
    <p:extLst>
      <p:ext uri="{BB962C8B-B14F-4D97-AF65-F5344CB8AC3E}">
        <p14:creationId xmlns:p14="http://schemas.microsoft.com/office/powerpoint/2010/main" val="211333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it-recht.mmp.de/uploads/pics/kanzlei.jpg"/>
          <p:cNvPicPr>
            <a:picLocks noChangeAspect="1" noChangeArrowheads="1"/>
          </p:cNvPicPr>
          <p:nvPr/>
        </p:nvPicPr>
        <p:blipFill rotWithShape="1">
          <a:blip r:embed="rId2" cstate="print">
            <a:duotone>
              <a:schemeClr val="bg2">
                <a:shade val="45000"/>
                <a:satMod val="135000"/>
              </a:schemeClr>
              <a:prstClr val="white"/>
            </a:duotone>
            <a:lum/>
          </a:blip>
          <a:srcRect l="5208" t="7982" r="5208" b="5808"/>
          <a:stretch/>
        </p:blipFill>
        <p:spPr bwMode="auto">
          <a:xfrm>
            <a:off x="1475656" y="1340251"/>
            <a:ext cx="6192688" cy="3888432"/>
          </a:xfrm>
          <a:prstGeom prst="rect">
            <a:avLst/>
          </a:prstGeom>
          <a:ln>
            <a:noFill/>
          </a:ln>
          <a:effectLst>
            <a:softEdge rad="112500"/>
          </a:effectLst>
        </p:spPr>
      </p:pic>
      <p:sp>
        <p:nvSpPr>
          <p:cNvPr id="10243" name="Titel 5"/>
          <p:cNvSpPr>
            <a:spLocks noGrp="1"/>
          </p:cNvSpPr>
          <p:nvPr>
            <p:ph type="title"/>
          </p:nvPr>
        </p:nvSpPr>
        <p:spPr>
          <a:xfrm>
            <a:off x="468313" y="1500982"/>
            <a:ext cx="8229600" cy="1143000"/>
          </a:xfrm>
        </p:spPr>
        <p:txBody>
          <a:bodyPr/>
          <a:lstStyle/>
          <a:p>
            <a:pPr eaLnBrk="1" hangingPunct="1"/>
            <a:r>
              <a:rPr lang="de-DE" altLang="de-DE" sz="2800" b="1" dirty="0">
                <a:solidFill>
                  <a:srgbClr val="800000"/>
                </a:solidFill>
                <a:latin typeface="Verdana" panose="020B0604030504040204" pitchFamily="34" charset="0"/>
              </a:rPr>
              <a:t>Vielen Dank für Ihre </a:t>
            </a:r>
            <a:br>
              <a:rPr lang="de-DE" altLang="de-DE" sz="2800" b="1" dirty="0">
                <a:solidFill>
                  <a:srgbClr val="800000"/>
                </a:solidFill>
                <a:latin typeface="Verdana" panose="020B0604030504040204" pitchFamily="34" charset="0"/>
              </a:rPr>
            </a:br>
            <a:r>
              <a:rPr lang="de-DE" altLang="de-DE" sz="2800" b="1" dirty="0">
                <a:solidFill>
                  <a:srgbClr val="800000"/>
                </a:solidFill>
                <a:latin typeface="Verdana" panose="020B0604030504040204" pitchFamily="34" charset="0"/>
              </a:rPr>
              <a:t>Aufmerksamkeit!</a:t>
            </a:r>
          </a:p>
        </p:txBody>
      </p:sp>
      <p:sp>
        <p:nvSpPr>
          <p:cNvPr id="10244" name="Inhaltsplatzhalter 6"/>
          <p:cNvSpPr>
            <a:spLocks noGrp="1"/>
          </p:cNvSpPr>
          <p:nvPr>
            <p:ph idx="1"/>
          </p:nvPr>
        </p:nvSpPr>
        <p:spPr>
          <a:xfrm>
            <a:off x="468313" y="2823620"/>
            <a:ext cx="8229600" cy="2405063"/>
          </a:xfrm>
        </p:spPr>
        <p:txBody>
          <a:bodyPr/>
          <a:lstStyle/>
          <a:p>
            <a:pPr algn="ctr" eaLnBrk="1" hangingPunct="1">
              <a:buFont typeface="Arial" panose="020B0604020202020204" pitchFamily="34" charset="0"/>
              <a:buNone/>
            </a:pPr>
            <a:r>
              <a:rPr lang="de-DE" altLang="de-DE" sz="2000" dirty="0">
                <a:latin typeface="Verdana" panose="020B0604030504040204" pitchFamily="34" charset="0"/>
              </a:rPr>
              <a:t>	</a:t>
            </a:r>
          </a:p>
          <a:p>
            <a:pPr algn="ctr" eaLnBrk="1" hangingPunct="1">
              <a:buFont typeface="Arial" panose="020B0604020202020204" pitchFamily="34" charset="0"/>
              <a:buNone/>
            </a:pPr>
            <a:r>
              <a:rPr lang="de-DE" altLang="de-DE" sz="2400" dirty="0">
                <a:latin typeface="Verdana" panose="020B0604030504040204" pitchFamily="34" charset="0"/>
              </a:rPr>
              <a:t>Dr. Klaus </a:t>
            </a:r>
            <a:r>
              <a:rPr lang="de-DE" altLang="de-DE" sz="2400" dirty="0" err="1">
                <a:latin typeface="Verdana" panose="020B0604030504040204" pitchFamily="34" charset="0"/>
              </a:rPr>
              <a:t>Lodigkeit</a:t>
            </a:r>
            <a:r>
              <a:rPr lang="de-DE" altLang="de-DE" sz="2400" dirty="0">
                <a:latin typeface="Verdana" panose="020B0604030504040204" pitchFamily="34" charset="0"/>
              </a:rPr>
              <a:t>, LL. M.</a:t>
            </a:r>
            <a:r>
              <a:rPr lang="de-DE" altLang="de-DE" sz="2000" dirty="0">
                <a:latin typeface="Verdana" panose="020B0604030504040204" pitchFamily="34" charset="0"/>
              </a:rPr>
              <a:t/>
            </a:r>
            <a:br>
              <a:rPr lang="de-DE" altLang="de-DE" sz="2000" dirty="0">
                <a:latin typeface="Verdana" panose="020B0604030504040204" pitchFamily="34" charset="0"/>
              </a:rPr>
            </a:br>
            <a:r>
              <a:rPr lang="de-DE" altLang="de-DE" sz="1600" dirty="0">
                <a:latin typeface="Verdana" panose="020B0604030504040204" pitchFamily="34" charset="0"/>
              </a:rPr>
              <a:t>Rechtsanwalt</a:t>
            </a:r>
            <a:br>
              <a:rPr lang="de-DE" altLang="de-DE" sz="1600" dirty="0">
                <a:latin typeface="Verdana" panose="020B0604030504040204" pitchFamily="34" charset="0"/>
              </a:rPr>
            </a:br>
            <a:r>
              <a:rPr lang="de-DE" altLang="de-DE" sz="1600" dirty="0">
                <a:latin typeface="Verdana" panose="020B0604030504040204" pitchFamily="34" charset="0"/>
              </a:rPr>
              <a:t>info@it-recht.net</a:t>
            </a:r>
          </a:p>
          <a:p>
            <a:pPr marL="914400" lvl="2" indent="0" eaLnBrk="1" hangingPunct="1">
              <a:buFont typeface="Arial" panose="020B0604020202020204" pitchFamily="34" charset="0"/>
              <a:buNone/>
            </a:pPr>
            <a:endParaRPr lang="de-DE" altLang="de-DE" dirty="0"/>
          </a:p>
        </p:txBody>
      </p:sp>
      <p:sp>
        <p:nvSpPr>
          <p:cNvPr id="3" name="Fußzeilenplatzhalter 2"/>
          <p:cNvSpPr>
            <a:spLocks noGrp="1"/>
          </p:cNvSpPr>
          <p:nvPr>
            <p:ph type="ftr" sz="quarter" idx="11"/>
          </p:nvPr>
        </p:nvSpPr>
        <p:spPr/>
        <p:txBody>
          <a:bodyPr/>
          <a:lstStyle/>
          <a:p>
            <a:pPr>
              <a:defRPr/>
            </a:pPr>
            <a:r>
              <a:rPr lang="de-DE" dirty="0" err="1"/>
              <a:t>Lodigkeit</a:t>
            </a:r>
            <a:r>
              <a:rPr lang="de-DE" dirty="0"/>
              <a:t> Rechtsanwälte</a:t>
            </a:r>
            <a:br>
              <a:rPr lang="de-DE" dirty="0"/>
            </a:br>
            <a:r>
              <a:rPr lang="de-DE" b="1" dirty="0"/>
              <a:t>Internet - IT - Medien</a:t>
            </a:r>
            <a:endParaRPr lang="de-DE" dirty="0"/>
          </a:p>
        </p:txBody>
      </p:sp>
      <p:sp>
        <p:nvSpPr>
          <p:cNvPr id="4" name="Foliennummernplatzhalter 3"/>
          <p:cNvSpPr>
            <a:spLocks noGrp="1"/>
          </p:cNvSpPr>
          <p:nvPr>
            <p:ph type="sldNum" sz="quarter" idx="12"/>
          </p:nvPr>
        </p:nvSpPr>
        <p:spPr/>
        <p:txBody>
          <a:bodyPr rtlCol="0"/>
          <a:lstStyle/>
          <a:p>
            <a:pPr fontAlgn="auto">
              <a:spcBef>
                <a:spcPts val="0"/>
              </a:spcBef>
              <a:spcAft>
                <a:spcPts val="0"/>
              </a:spcAft>
              <a:defRPr/>
            </a:pPr>
            <a:r>
              <a:rPr lang="de-DE" dirty="0">
                <a:solidFill>
                  <a:schemeClr val="tx1">
                    <a:tint val="75000"/>
                  </a:schemeClr>
                </a:solidFill>
                <a:latin typeface="+mn-lt"/>
                <a:cs typeface="+mn-cs"/>
              </a:rPr>
              <a:t>2</a:t>
            </a:r>
          </a:p>
        </p:txBody>
      </p:sp>
      <p:sp>
        <p:nvSpPr>
          <p:cNvPr id="10247" name="Rectangle 4"/>
          <p:cNvSpPr>
            <a:spLocks noChangeArrowheads="1"/>
          </p:cNvSpPr>
          <p:nvPr/>
        </p:nvSpPr>
        <p:spPr bwMode="auto">
          <a:xfrm>
            <a:off x="0" y="5516563"/>
            <a:ext cx="9144000" cy="1341437"/>
          </a:xfrm>
          <a:prstGeom prst="rect">
            <a:avLst/>
          </a:prstGeom>
          <a:gradFill rotWithShape="1">
            <a:gsLst>
              <a:gs pos="0">
                <a:srgbClr val="4D0000"/>
              </a:gs>
              <a:gs pos="50000">
                <a:srgbClr val="730000"/>
              </a:gs>
              <a:gs pos="100000">
                <a:srgbClr val="8A0000"/>
              </a:gs>
            </a:gsLst>
            <a:lin ang="18900000" scaled="1"/>
          </a:gradFill>
          <a:ln w="9525">
            <a:solidFill>
              <a:srgbClr val="800000"/>
            </a:solidFill>
            <a:miter lim="800000"/>
            <a:headEnd/>
            <a:tailEnd/>
          </a:ln>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200">
                <a:solidFill>
                  <a:schemeClr val="bg1"/>
                </a:solidFill>
                <a:latin typeface="Verdana" panose="020B0604030504040204" pitchFamily="34" charset="0"/>
              </a:rPr>
              <a:t>Rechtsanwalt Dr. Klaus Lodigkeit, LL. M.</a:t>
            </a:r>
          </a:p>
          <a:p>
            <a:pPr eaLnBrk="1" hangingPunct="1">
              <a:spcBef>
                <a:spcPct val="0"/>
              </a:spcBef>
              <a:buFontTx/>
              <a:buNone/>
            </a:pPr>
            <a:r>
              <a:rPr lang="de-DE" altLang="de-DE" sz="1200">
                <a:solidFill>
                  <a:schemeClr val="bg1"/>
                </a:solidFill>
                <a:latin typeface="Verdana" panose="020B0604030504040204" pitchFamily="34" charset="0"/>
              </a:rPr>
              <a:t>Poststraße 25 · 20354 Hamburg</a:t>
            </a:r>
          </a:p>
          <a:p>
            <a:pPr eaLnBrk="1" hangingPunct="1">
              <a:spcBef>
                <a:spcPct val="0"/>
              </a:spcBef>
              <a:buFontTx/>
              <a:buNone/>
            </a:pPr>
            <a:r>
              <a:rPr lang="de-DE" altLang="de-DE" sz="1200">
                <a:solidFill>
                  <a:schemeClr val="bg1"/>
                </a:solidFill>
                <a:latin typeface="Verdana" panose="020B0604030504040204" pitchFamily="34" charset="0"/>
              </a:rPr>
              <a:t>Tel. (040) 35 00 48 90 · Fax (040) 35 00 48 910</a:t>
            </a:r>
          </a:p>
          <a:p>
            <a:pPr eaLnBrk="1" hangingPunct="1">
              <a:spcBef>
                <a:spcPct val="0"/>
              </a:spcBef>
              <a:buFontTx/>
              <a:buNone/>
            </a:pPr>
            <a:r>
              <a:rPr lang="de-DE" altLang="de-DE" sz="1200">
                <a:solidFill>
                  <a:schemeClr val="bg1"/>
                </a:solidFill>
                <a:latin typeface="Verdana" panose="020B0604030504040204" pitchFamily="34" charset="0"/>
              </a:rPr>
              <a:t>www.internetrecht-hamburg.de · info@it-recht.net</a:t>
            </a: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pPr>
              <a:defRPr/>
            </a:pPr>
            <a:endParaRPr lang="de-DE"/>
          </a:p>
        </p:txBody>
      </p:sp>
      <p:sp>
        <p:nvSpPr>
          <p:cNvPr id="4" name="Foliennummernplatzhalter 3"/>
          <p:cNvSpPr>
            <a:spLocks noGrp="1"/>
          </p:cNvSpPr>
          <p:nvPr>
            <p:ph type="sldNum" sz="quarter" idx="12"/>
          </p:nvPr>
        </p:nvSpPr>
        <p:spPr/>
        <p:txBody>
          <a:bodyPr/>
          <a:lstStyle/>
          <a:p>
            <a:fld id="{B05D8C33-B558-455C-8B15-676C17EBF9D1}" type="slidenum">
              <a:rPr lang="de-DE" altLang="de-DE" smtClean="0"/>
              <a:pPr/>
              <a:t>3</a:t>
            </a:fld>
            <a:endParaRPr lang="de-DE" altLang="de-DE"/>
          </a:p>
        </p:txBody>
      </p:sp>
      <p:sp>
        <p:nvSpPr>
          <p:cNvPr id="5" name="Textfeld 4"/>
          <p:cNvSpPr txBox="1"/>
          <p:nvPr/>
        </p:nvSpPr>
        <p:spPr>
          <a:xfrm>
            <a:off x="2987824" y="3501008"/>
            <a:ext cx="3456384" cy="1077218"/>
          </a:xfrm>
          <a:prstGeom prst="rect">
            <a:avLst/>
          </a:prstGeom>
          <a:noFill/>
        </p:spPr>
        <p:txBody>
          <a:bodyPr wrap="square" rtlCol="0">
            <a:spAutoFit/>
          </a:bodyPr>
          <a:lstStyle/>
          <a:p>
            <a:pPr algn="ctr"/>
            <a:r>
              <a:rPr lang="de-DE" sz="3200" dirty="0"/>
              <a:t>Rechtliche </a:t>
            </a:r>
          </a:p>
          <a:p>
            <a:pPr algn="ctr"/>
            <a:r>
              <a:rPr lang="de-DE" sz="3200" dirty="0"/>
              <a:t>Blog-Optimierung</a:t>
            </a:r>
          </a:p>
        </p:txBody>
      </p:sp>
      <p:sp>
        <p:nvSpPr>
          <p:cNvPr id="6" name="Textfeld 5"/>
          <p:cNvSpPr txBox="1"/>
          <p:nvPr/>
        </p:nvSpPr>
        <p:spPr>
          <a:xfrm>
            <a:off x="467544" y="836712"/>
            <a:ext cx="2520280" cy="369332"/>
          </a:xfrm>
          <a:prstGeom prst="rect">
            <a:avLst/>
          </a:prstGeom>
          <a:noFill/>
        </p:spPr>
        <p:txBody>
          <a:bodyPr wrap="square" rtlCol="0">
            <a:spAutoFit/>
          </a:bodyPr>
          <a:lstStyle/>
          <a:p>
            <a:r>
              <a:rPr lang="de-DE" dirty="0"/>
              <a:t>Einleitung</a:t>
            </a:r>
          </a:p>
        </p:txBody>
      </p:sp>
      <p:sp>
        <p:nvSpPr>
          <p:cNvPr id="7" name="Textfeld 6"/>
          <p:cNvSpPr txBox="1"/>
          <p:nvPr/>
        </p:nvSpPr>
        <p:spPr>
          <a:xfrm>
            <a:off x="2699792" y="1895051"/>
            <a:ext cx="4032448" cy="400110"/>
          </a:xfrm>
          <a:prstGeom prst="rect">
            <a:avLst/>
          </a:prstGeom>
          <a:noFill/>
        </p:spPr>
        <p:txBody>
          <a:bodyPr wrap="square" rtlCol="0">
            <a:spAutoFit/>
          </a:bodyPr>
          <a:lstStyle/>
          <a:p>
            <a:pPr algn="ctr"/>
            <a:r>
              <a:rPr lang="de-DE" sz="2000" dirty="0"/>
              <a:t>1. Die Impressumspflicht</a:t>
            </a:r>
          </a:p>
        </p:txBody>
      </p:sp>
      <p:sp>
        <p:nvSpPr>
          <p:cNvPr id="10" name="Textfeld 9"/>
          <p:cNvSpPr txBox="1"/>
          <p:nvPr/>
        </p:nvSpPr>
        <p:spPr>
          <a:xfrm>
            <a:off x="107504" y="2685398"/>
            <a:ext cx="3600400" cy="707886"/>
          </a:xfrm>
          <a:prstGeom prst="rect">
            <a:avLst/>
          </a:prstGeom>
          <a:noFill/>
        </p:spPr>
        <p:txBody>
          <a:bodyPr wrap="square" rtlCol="0">
            <a:spAutoFit/>
          </a:bodyPr>
          <a:lstStyle/>
          <a:p>
            <a:pPr algn="ctr"/>
            <a:r>
              <a:rPr lang="de-DE" sz="2000" dirty="0"/>
              <a:t>2. Fremde Inhalte verwenden</a:t>
            </a:r>
          </a:p>
          <a:p>
            <a:pPr algn="ctr"/>
            <a:r>
              <a:rPr lang="de-DE" sz="2000" dirty="0"/>
              <a:t>(Urheberrecht I)</a:t>
            </a:r>
          </a:p>
        </p:txBody>
      </p:sp>
      <p:cxnSp>
        <p:nvCxnSpPr>
          <p:cNvPr id="12" name="Gerade Verbindung mit Pfeil 11"/>
          <p:cNvCxnSpPr>
            <a:stCxn id="5" idx="1"/>
            <a:endCxn id="10" idx="2"/>
          </p:cNvCxnSpPr>
          <p:nvPr/>
        </p:nvCxnSpPr>
        <p:spPr>
          <a:xfrm flipH="1" flipV="1">
            <a:off x="1907704" y="3393284"/>
            <a:ext cx="1080120" cy="646333"/>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16" name="Gerade Verbindung mit Pfeil 15"/>
          <p:cNvCxnSpPr>
            <a:stCxn id="5" idx="0"/>
            <a:endCxn id="7" idx="2"/>
          </p:cNvCxnSpPr>
          <p:nvPr/>
        </p:nvCxnSpPr>
        <p:spPr>
          <a:xfrm flipV="1">
            <a:off x="4716016" y="2295161"/>
            <a:ext cx="0" cy="1205847"/>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21" name="Textfeld 20"/>
          <p:cNvSpPr txBox="1"/>
          <p:nvPr/>
        </p:nvSpPr>
        <p:spPr>
          <a:xfrm>
            <a:off x="5724128" y="2685398"/>
            <a:ext cx="3322712" cy="707886"/>
          </a:xfrm>
          <a:prstGeom prst="rect">
            <a:avLst/>
          </a:prstGeom>
          <a:noFill/>
        </p:spPr>
        <p:txBody>
          <a:bodyPr wrap="square" rtlCol="0">
            <a:spAutoFit/>
          </a:bodyPr>
          <a:lstStyle/>
          <a:p>
            <a:r>
              <a:rPr lang="de-DE" sz="2000" dirty="0"/>
              <a:t>3. Eigene Inhalte schützen</a:t>
            </a:r>
          </a:p>
          <a:p>
            <a:pPr algn="ctr"/>
            <a:r>
              <a:rPr lang="de-DE" sz="2000" dirty="0"/>
              <a:t>(Urheberrecht II)</a:t>
            </a:r>
          </a:p>
        </p:txBody>
      </p:sp>
      <p:cxnSp>
        <p:nvCxnSpPr>
          <p:cNvPr id="23" name="Gerade Verbindung mit Pfeil 22"/>
          <p:cNvCxnSpPr>
            <a:stCxn id="5" idx="3"/>
            <a:endCxn id="21" idx="2"/>
          </p:cNvCxnSpPr>
          <p:nvPr/>
        </p:nvCxnSpPr>
        <p:spPr>
          <a:xfrm flipV="1">
            <a:off x="6444208" y="3393284"/>
            <a:ext cx="941276" cy="646333"/>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25" name="Textfeld 24"/>
          <p:cNvSpPr txBox="1"/>
          <p:nvPr/>
        </p:nvSpPr>
        <p:spPr>
          <a:xfrm>
            <a:off x="157808" y="5286378"/>
            <a:ext cx="3672408" cy="400110"/>
          </a:xfrm>
          <a:prstGeom prst="rect">
            <a:avLst/>
          </a:prstGeom>
          <a:noFill/>
        </p:spPr>
        <p:txBody>
          <a:bodyPr wrap="square" rtlCol="0">
            <a:spAutoFit/>
          </a:bodyPr>
          <a:lstStyle/>
          <a:p>
            <a:r>
              <a:rPr lang="de-DE" sz="2000" dirty="0"/>
              <a:t>4. Gewinnspiele und Werbung</a:t>
            </a:r>
          </a:p>
        </p:txBody>
      </p:sp>
      <p:cxnSp>
        <p:nvCxnSpPr>
          <p:cNvPr id="29" name="Gerade Verbindung mit Pfeil 28"/>
          <p:cNvCxnSpPr>
            <a:endCxn id="25" idx="0"/>
          </p:cNvCxnSpPr>
          <p:nvPr/>
        </p:nvCxnSpPr>
        <p:spPr>
          <a:xfrm flipH="1">
            <a:off x="1994012" y="4578226"/>
            <a:ext cx="993812" cy="708152"/>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30" name="Textfeld 29"/>
          <p:cNvSpPr txBox="1"/>
          <p:nvPr/>
        </p:nvSpPr>
        <p:spPr>
          <a:xfrm>
            <a:off x="5940152" y="5286378"/>
            <a:ext cx="2890664" cy="400110"/>
          </a:xfrm>
          <a:prstGeom prst="rect">
            <a:avLst/>
          </a:prstGeom>
          <a:noFill/>
        </p:spPr>
        <p:txBody>
          <a:bodyPr wrap="square" rtlCol="0">
            <a:spAutoFit/>
          </a:bodyPr>
          <a:lstStyle/>
          <a:p>
            <a:pPr algn="ctr"/>
            <a:r>
              <a:rPr lang="de-DE" sz="2000" dirty="0"/>
              <a:t>5. Weitere Einzelfragen</a:t>
            </a:r>
          </a:p>
        </p:txBody>
      </p:sp>
      <p:cxnSp>
        <p:nvCxnSpPr>
          <p:cNvPr id="32" name="Gerade Verbindung mit Pfeil 31"/>
          <p:cNvCxnSpPr>
            <a:endCxn id="30" idx="0"/>
          </p:cNvCxnSpPr>
          <p:nvPr/>
        </p:nvCxnSpPr>
        <p:spPr>
          <a:xfrm>
            <a:off x="6444208" y="4616516"/>
            <a:ext cx="941276" cy="669862"/>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3674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21" grpId="0"/>
      <p:bldP spid="25"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4</a:t>
            </a:fld>
            <a:endParaRPr lang="de-DE" altLang="de-DE"/>
          </a:p>
        </p:txBody>
      </p:sp>
      <p:sp>
        <p:nvSpPr>
          <p:cNvPr id="4" name="Textfeld 3"/>
          <p:cNvSpPr txBox="1"/>
          <p:nvPr/>
        </p:nvSpPr>
        <p:spPr>
          <a:xfrm>
            <a:off x="467544" y="836712"/>
            <a:ext cx="2880320" cy="369332"/>
          </a:xfrm>
          <a:prstGeom prst="rect">
            <a:avLst/>
          </a:prstGeom>
          <a:noFill/>
        </p:spPr>
        <p:txBody>
          <a:bodyPr wrap="square" rtlCol="0">
            <a:spAutoFit/>
          </a:bodyPr>
          <a:lstStyle/>
          <a:p>
            <a:r>
              <a:rPr lang="de-DE" dirty="0"/>
              <a:t>1. Die Impressumspflicht</a:t>
            </a:r>
          </a:p>
        </p:txBody>
      </p:sp>
      <p:sp>
        <p:nvSpPr>
          <p:cNvPr id="5" name="Textfeld 4"/>
          <p:cNvSpPr txBox="1"/>
          <p:nvPr/>
        </p:nvSpPr>
        <p:spPr>
          <a:xfrm>
            <a:off x="1439652" y="1556792"/>
            <a:ext cx="6264696" cy="2246769"/>
          </a:xfrm>
          <a:prstGeom prst="rect">
            <a:avLst/>
          </a:prstGeom>
          <a:noFill/>
        </p:spPr>
        <p:txBody>
          <a:bodyPr wrap="square" rtlCol="0">
            <a:spAutoFit/>
          </a:bodyPr>
          <a:lstStyle/>
          <a:p>
            <a:pPr algn="ctr"/>
            <a:r>
              <a:rPr lang="de-DE" sz="2800" dirty="0"/>
              <a:t>Runtergescrollt!</a:t>
            </a:r>
          </a:p>
          <a:p>
            <a:pPr algn="ctr"/>
            <a:endParaRPr lang="de-DE" sz="2800" dirty="0"/>
          </a:p>
          <a:p>
            <a:pPr algn="ctr"/>
            <a:r>
              <a:rPr lang="de-DE" sz="2800" dirty="0"/>
              <a:t>Die Impressumspflicht</a:t>
            </a:r>
          </a:p>
          <a:p>
            <a:pPr algn="ctr"/>
            <a:endParaRPr lang="de-DE" sz="2800" dirty="0"/>
          </a:p>
          <a:p>
            <a:pPr algn="ctr"/>
            <a:r>
              <a:rPr lang="de-DE" sz="2400" dirty="0"/>
              <a:t>(und anderes am unteren Ende)</a:t>
            </a:r>
          </a:p>
        </p:txBody>
      </p:sp>
      <p:sp>
        <p:nvSpPr>
          <p:cNvPr id="6" name="Textfeld 5"/>
          <p:cNvSpPr txBox="1"/>
          <p:nvPr/>
        </p:nvSpPr>
        <p:spPr>
          <a:xfrm>
            <a:off x="971600" y="4161767"/>
            <a:ext cx="7200800" cy="369332"/>
          </a:xfrm>
          <a:prstGeom prst="rect">
            <a:avLst/>
          </a:prstGeom>
          <a:noFill/>
          <a:ln>
            <a:noFill/>
          </a:ln>
        </p:spPr>
        <p:txBody>
          <a:bodyPr wrap="square" rtlCol="0">
            <a:spAutoFit/>
          </a:bodyPr>
          <a:lstStyle/>
          <a:p>
            <a:pPr algn="ctr"/>
            <a:r>
              <a:rPr lang="de-DE" i="1" dirty="0"/>
              <a:t>Was muss ich ins Impressum schreiben? </a:t>
            </a:r>
          </a:p>
        </p:txBody>
      </p:sp>
      <p:sp>
        <p:nvSpPr>
          <p:cNvPr id="7" name="Textfeld 6"/>
          <p:cNvSpPr txBox="1"/>
          <p:nvPr/>
        </p:nvSpPr>
        <p:spPr>
          <a:xfrm>
            <a:off x="827584" y="4889305"/>
            <a:ext cx="7992888" cy="646331"/>
          </a:xfrm>
          <a:prstGeom prst="rect">
            <a:avLst/>
          </a:prstGeom>
          <a:noFill/>
        </p:spPr>
        <p:txBody>
          <a:bodyPr wrap="square" rtlCol="0">
            <a:spAutoFit/>
          </a:bodyPr>
          <a:lstStyle/>
          <a:p>
            <a:pPr algn="ctr"/>
            <a:r>
              <a:rPr lang="de-DE" i="1" dirty="0"/>
              <a:t>Brauche ich ein Impressum? </a:t>
            </a:r>
          </a:p>
          <a:p>
            <a:pPr algn="ctr"/>
            <a:r>
              <a:rPr lang="de-DE" i="1" dirty="0"/>
              <a:t>Auch wenn ich den Blog nur für mich und meine Freunde/Familie schreibe?</a:t>
            </a:r>
          </a:p>
        </p:txBody>
      </p:sp>
    </p:spTree>
    <p:extLst>
      <p:ext uri="{BB962C8B-B14F-4D97-AF65-F5344CB8AC3E}">
        <p14:creationId xmlns:p14="http://schemas.microsoft.com/office/powerpoint/2010/main" val="422285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pPr>
              <a:defRPr/>
            </a:pPr>
            <a:endParaRPr lang="de-DE"/>
          </a:p>
        </p:txBody>
      </p:sp>
      <p:sp>
        <p:nvSpPr>
          <p:cNvPr id="4" name="Foliennummernplatzhalter 3"/>
          <p:cNvSpPr>
            <a:spLocks noGrp="1"/>
          </p:cNvSpPr>
          <p:nvPr>
            <p:ph type="sldNum" sz="quarter" idx="12"/>
          </p:nvPr>
        </p:nvSpPr>
        <p:spPr/>
        <p:txBody>
          <a:bodyPr/>
          <a:lstStyle/>
          <a:p>
            <a:fld id="{B05D8C33-B558-455C-8B15-676C17EBF9D1}" type="slidenum">
              <a:rPr lang="de-DE" altLang="de-DE" smtClean="0"/>
              <a:pPr/>
              <a:t>5</a:t>
            </a:fld>
            <a:endParaRPr lang="de-DE" altLang="de-DE"/>
          </a:p>
        </p:txBody>
      </p:sp>
      <p:sp>
        <p:nvSpPr>
          <p:cNvPr id="5" name="Textfeld 4"/>
          <p:cNvSpPr txBox="1"/>
          <p:nvPr/>
        </p:nvSpPr>
        <p:spPr>
          <a:xfrm>
            <a:off x="467544" y="836712"/>
            <a:ext cx="2880320" cy="369332"/>
          </a:xfrm>
          <a:prstGeom prst="rect">
            <a:avLst/>
          </a:prstGeom>
          <a:noFill/>
        </p:spPr>
        <p:txBody>
          <a:bodyPr wrap="square" rtlCol="0">
            <a:spAutoFit/>
          </a:bodyPr>
          <a:lstStyle/>
          <a:p>
            <a:r>
              <a:rPr lang="de-DE" dirty="0"/>
              <a:t>1. Die Impressumspflicht</a:t>
            </a:r>
          </a:p>
        </p:txBody>
      </p:sp>
      <p:sp>
        <p:nvSpPr>
          <p:cNvPr id="6" name="Textfeld 5"/>
          <p:cNvSpPr txBox="1"/>
          <p:nvPr/>
        </p:nvSpPr>
        <p:spPr>
          <a:xfrm>
            <a:off x="3347864" y="5252496"/>
            <a:ext cx="2448272" cy="707886"/>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sz="2000" dirty="0"/>
              <a:t>Privater Blog</a:t>
            </a:r>
          </a:p>
          <a:p>
            <a:pPr algn="ctr"/>
            <a:r>
              <a:rPr lang="de-DE" sz="2000" dirty="0"/>
              <a:t>Keinerlei Angaben </a:t>
            </a:r>
          </a:p>
        </p:txBody>
      </p:sp>
      <p:sp>
        <p:nvSpPr>
          <p:cNvPr id="7" name="Textfeld 6"/>
          <p:cNvSpPr txBox="1"/>
          <p:nvPr/>
        </p:nvSpPr>
        <p:spPr>
          <a:xfrm>
            <a:off x="2276500" y="3958837"/>
            <a:ext cx="4591000" cy="1015663"/>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e-DE" sz="2000" dirty="0"/>
              <a:t>Blog nicht privat und nicht geschäftsmäßig</a:t>
            </a:r>
          </a:p>
          <a:p>
            <a:pPr algn="ctr"/>
            <a:r>
              <a:rPr lang="de-DE" sz="2000" dirty="0"/>
              <a:t>Angaben gem. § 55 Abs. 1 </a:t>
            </a:r>
            <a:r>
              <a:rPr lang="de-DE" sz="2000" dirty="0" err="1"/>
              <a:t>RStV</a:t>
            </a:r>
            <a:endParaRPr lang="de-DE" sz="2000" dirty="0"/>
          </a:p>
          <a:p>
            <a:pPr algn="ctr"/>
            <a:r>
              <a:rPr lang="de-DE" sz="2000" dirty="0"/>
              <a:t>(Name und Anschrift)</a:t>
            </a:r>
          </a:p>
        </p:txBody>
      </p:sp>
      <p:sp>
        <p:nvSpPr>
          <p:cNvPr id="8" name="Textfeld 7"/>
          <p:cNvSpPr txBox="1"/>
          <p:nvPr/>
        </p:nvSpPr>
        <p:spPr>
          <a:xfrm>
            <a:off x="1691680" y="2988537"/>
            <a:ext cx="5760640" cy="707886"/>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sz="2000" dirty="0"/>
              <a:t>Geschäftsmäßig betriebener Blog</a:t>
            </a:r>
          </a:p>
          <a:p>
            <a:pPr algn="ctr"/>
            <a:r>
              <a:rPr lang="de-DE" sz="2000" dirty="0"/>
              <a:t>Angaben nach § 5 TMG</a:t>
            </a:r>
          </a:p>
        </p:txBody>
      </p:sp>
      <p:sp>
        <p:nvSpPr>
          <p:cNvPr id="9" name="Textfeld 8"/>
          <p:cNvSpPr txBox="1"/>
          <p:nvPr/>
        </p:nvSpPr>
        <p:spPr>
          <a:xfrm>
            <a:off x="1079612" y="2018237"/>
            <a:ext cx="6984776" cy="707886"/>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de-DE" sz="2000" dirty="0"/>
              <a:t>Blog mit journalistisch-redaktionellem Inhalt</a:t>
            </a:r>
          </a:p>
          <a:p>
            <a:pPr algn="ctr"/>
            <a:r>
              <a:rPr lang="de-DE" sz="2000" dirty="0"/>
              <a:t>Angaben nach §§ 5, 6 TMG, § 55 II </a:t>
            </a:r>
            <a:r>
              <a:rPr lang="de-DE" sz="2000" dirty="0" err="1"/>
              <a:t>RStV</a:t>
            </a:r>
            <a:endParaRPr lang="de-DE" sz="2000" dirty="0"/>
          </a:p>
        </p:txBody>
      </p:sp>
    </p:spTree>
    <p:extLst>
      <p:ext uri="{BB962C8B-B14F-4D97-AF65-F5344CB8AC3E}">
        <p14:creationId xmlns:p14="http://schemas.microsoft.com/office/powerpoint/2010/main" val="360634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pPr>
              <a:defRPr/>
            </a:pPr>
            <a:endParaRPr lang="de-DE"/>
          </a:p>
        </p:txBody>
      </p:sp>
      <p:sp>
        <p:nvSpPr>
          <p:cNvPr id="4" name="Foliennummernplatzhalter 3"/>
          <p:cNvSpPr>
            <a:spLocks noGrp="1"/>
          </p:cNvSpPr>
          <p:nvPr>
            <p:ph type="sldNum" sz="quarter" idx="12"/>
          </p:nvPr>
        </p:nvSpPr>
        <p:spPr/>
        <p:txBody>
          <a:bodyPr/>
          <a:lstStyle/>
          <a:p>
            <a:fld id="{B05D8C33-B558-455C-8B15-676C17EBF9D1}" type="slidenum">
              <a:rPr lang="de-DE" altLang="de-DE" smtClean="0"/>
              <a:pPr/>
              <a:t>6</a:t>
            </a:fld>
            <a:endParaRPr lang="de-DE" altLang="de-DE"/>
          </a:p>
        </p:txBody>
      </p:sp>
      <p:sp>
        <p:nvSpPr>
          <p:cNvPr id="5" name="Textfeld 4"/>
          <p:cNvSpPr txBox="1"/>
          <p:nvPr/>
        </p:nvSpPr>
        <p:spPr>
          <a:xfrm>
            <a:off x="467544" y="836712"/>
            <a:ext cx="2880320" cy="369332"/>
          </a:xfrm>
          <a:prstGeom prst="rect">
            <a:avLst/>
          </a:prstGeom>
          <a:noFill/>
        </p:spPr>
        <p:txBody>
          <a:bodyPr wrap="square" rtlCol="0">
            <a:spAutoFit/>
          </a:bodyPr>
          <a:lstStyle/>
          <a:p>
            <a:r>
              <a:rPr lang="de-DE" dirty="0"/>
              <a:t>1. Die Impressumspflicht</a:t>
            </a:r>
          </a:p>
        </p:txBody>
      </p:sp>
      <p:sp>
        <p:nvSpPr>
          <p:cNvPr id="6" name="Textfeld 5"/>
          <p:cNvSpPr txBox="1"/>
          <p:nvPr/>
        </p:nvSpPr>
        <p:spPr>
          <a:xfrm>
            <a:off x="501576" y="1700808"/>
            <a:ext cx="3926408" cy="369332"/>
          </a:xfrm>
          <a:prstGeom prst="rect">
            <a:avLst/>
          </a:prstGeom>
          <a:noFill/>
        </p:spPr>
        <p:txBody>
          <a:bodyPr wrap="square" rtlCol="0">
            <a:spAutoFit/>
          </a:bodyPr>
          <a:lstStyle/>
          <a:p>
            <a:r>
              <a:rPr lang="de-DE" u="sng" dirty="0"/>
              <a:t>Beispiel für ein einfaches Impressum</a:t>
            </a:r>
          </a:p>
        </p:txBody>
      </p:sp>
      <p:sp>
        <p:nvSpPr>
          <p:cNvPr id="7" name="Textfeld 6"/>
          <p:cNvSpPr txBox="1"/>
          <p:nvPr/>
        </p:nvSpPr>
        <p:spPr>
          <a:xfrm>
            <a:off x="1115369" y="2253292"/>
            <a:ext cx="3960687" cy="646331"/>
          </a:xfrm>
          <a:prstGeom prst="rect">
            <a:avLst/>
          </a:prstGeom>
          <a:noFill/>
        </p:spPr>
        <p:txBody>
          <a:bodyPr wrap="square" rtlCol="0">
            <a:spAutoFit/>
          </a:bodyPr>
          <a:lstStyle/>
          <a:p>
            <a:r>
              <a:rPr lang="de-DE" dirty="0"/>
              <a:t>20vor8 GbR, Marinus J. Stehmeier, Martin Fischer</a:t>
            </a:r>
          </a:p>
        </p:txBody>
      </p:sp>
      <p:sp>
        <p:nvSpPr>
          <p:cNvPr id="8" name="Textfeld 7"/>
          <p:cNvSpPr txBox="1"/>
          <p:nvPr/>
        </p:nvSpPr>
        <p:spPr>
          <a:xfrm>
            <a:off x="1115616" y="3315869"/>
            <a:ext cx="2304256" cy="646331"/>
          </a:xfrm>
          <a:prstGeom prst="rect">
            <a:avLst/>
          </a:prstGeom>
          <a:noFill/>
        </p:spPr>
        <p:txBody>
          <a:bodyPr wrap="square" rtlCol="0">
            <a:spAutoFit/>
          </a:bodyPr>
          <a:lstStyle/>
          <a:p>
            <a:r>
              <a:rPr lang="de-DE" dirty="0"/>
              <a:t>Vogelhüttendeich 42</a:t>
            </a:r>
          </a:p>
          <a:p>
            <a:r>
              <a:rPr lang="de-DE" dirty="0"/>
              <a:t>21107 Hamburg</a:t>
            </a:r>
          </a:p>
        </p:txBody>
      </p:sp>
      <p:sp>
        <p:nvSpPr>
          <p:cNvPr id="9" name="Textfeld 8"/>
          <p:cNvSpPr txBox="1"/>
          <p:nvPr/>
        </p:nvSpPr>
        <p:spPr>
          <a:xfrm>
            <a:off x="1115616" y="4240694"/>
            <a:ext cx="2232248" cy="369332"/>
          </a:xfrm>
          <a:prstGeom prst="rect">
            <a:avLst/>
          </a:prstGeom>
          <a:noFill/>
        </p:spPr>
        <p:txBody>
          <a:bodyPr wrap="square" rtlCol="0">
            <a:spAutoFit/>
          </a:bodyPr>
          <a:lstStyle/>
          <a:p>
            <a:r>
              <a:rPr lang="de-DE" dirty="0"/>
              <a:t>info@20vor8.de</a:t>
            </a:r>
          </a:p>
        </p:txBody>
      </p:sp>
      <p:sp>
        <p:nvSpPr>
          <p:cNvPr id="10" name="Textfeld 9"/>
          <p:cNvSpPr txBox="1"/>
          <p:nvPr/>
        </p:nvSpPr>
        <p:spPr>
          <a:xfrm>
            <a:off x="1115616" y="4929190"/>
            <a:ext cx="2952328" cy="923330"/>
          </a:xfrm>
          <a:prstGeom prst="rect">
            <a:avLst/>
          </a:prstGeom>
          <a:noFill/>
        </p:spPr>
        <p:txBody>
          <a:bodyPr wrap="square" rtlCol="0">
            <a:spAutoFit/>
          </a:bodyPr>
          <a:lstStyle/>
          <a:p>
            <a:r>
              <a:rPr lang="de-DE" dirty="0"/>
              <a:t>Verantwortlicher gem. § 55 Rundfunkstaatsvertrag:</a:t>
            </a:r>
          </a:p>
          <a:p>
            <a:r>
              <a:rPr lang="de-DE" dirty="0"/>
              <a:t>Marinus J. Stehmeier</a:t>
            </a:r>
          </a:p>
        </p:txBody>
      </p:sp>
      <p:sp>
        <p:nvSpPr>
          <p:cNvPr id="2" name="Textfeld 1"/>
          <p:cNvSpPr txBox="1"/>
          <p:nvPr/>
        </p:nvSpPr>
        <p:spPr>
          <a:xfrm>
            <a:off x="4860032" y="2891725"/>
            <a:ext cx="2376264"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 5 Abs. 1 Nr. 1 TMG bzw. § 55 Abs. 1 </a:t>
            </a:r>
            <a:r>
              <a:rPr lang="de-DE" dirty="0" err="1"/>
              <a:t>RStV</a:t>
            </a:r>
            <a:endParaRPr lang="de-DE" dirty="0"/>
          </a:p>
        </p:txBody>
      </p:sp>
      <p:sp>
        <p:nvSpPr>
          <p:cNvPr id="11" name="Textfeld 10"/>
          <p:cNvSpPr txBox="1"/>
          <p:nvPr/>
        </p:nvSpPr>
        <p:spPr>
          <a:xfrm>
            <a:off x="4860032" y="4240694"/>
            <a:ext cx="216024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 5 Abs. 1 Nr. 2 TMG</a:t>
            </a:r>
          </a:p>
        </p:txBody>
      </p:sp>
      <p:sp>
        <p:nvSpPr>
          <p:cNvPr id="12" name="Textfeld 11"/>
          <p:cNvSpPr txBox="1"/>
          <p:nvPr/>
        </p:nvSpPr>
        <p:spPr>
          <a:xfrm>
            <a:off x="4860032" y="5229200"/>
            <a:ext cx="216024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dirty="0"/>
              <a:t>§ 55 Abs. 2 </a:t>
            </a:r>
            <a:r>
              <a:rPr lang="de-DE" dirty="0" err="1"/>
              <a:t>RStV</a:t>
            </a:r>
            <a:endParaRPr lang="de-DE" dirty="0"/>
          </a:p>
        </p:txBody>
      </p:sp>
    </p:spTree>
    <p:extLst>
      <p:ext uri="{BB962C8B-B14F-4D97-AF65-F5344CB8AC3E}">
        <p14:creationId xmlns:p14="http://schemas.microsoft.com/office/powerpoint/2010/main" val="254922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7</a:t>
            </a:fld>
            <a:endParaRPr lang="de-DE" altLang="de-DE"/>
          </a:p>
        </p:txBody>
      </p:sp>
      <p:sp>
        <p:nvSpPr>
          <p:cNvPr id="4" name="Textfeld 3"/>
          <p:cNvSpPr txBox="1"/>
          <p:nvPr/>
        </p:nvSpPr>
        <p:spPr>
          <a:xfrm>
            <a:off x="467544" y="836712"/>
            <a:ext cx="2880320" cy="369332"/>
          </a:xfrm>
          <a:prstGeom prst="rect">
            <a:avLst/>
          </a:prstGeom>
          <a:noFill/>
        </p:spPr>
        <p:txBody>
          <a:bodyPr wrap="square" rtlCol="0">
            <a:spAutoFit/>
          </a:bodyPr>
          <a:lstStyle/>
          <a:p>
            <a:r>
              <a:rPr lang="de-DE" dirty="0"/>
              <a:t>1. Die Impressumspflicht</a:t>
            </a:r>
          </a:p>
        </p:txBody>
      </p:sp>
      <p:pic>
        <p:nvPicPr>
          <p:cNvPr id="6" name="Grafik 5" descr="Impressum | 20vor8 - Internet Explore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211" y="1690358"/>
            <a:ext cx="8294194" cy="4465181"/>
          </a:xfrm>
          <a:prstGeom prst="rect">
            <a:avLst/>
          </a:prstGeom>
        </p:spPr>
      </p:pic>
    </p:spTree>
    <p:extLst>
      <p:ext uri="{BB962C8B-B14F-4D97-AF65-F5344CB8AC3E}">
        <p14:creationId xmlns:p14="http://schemas.microsoft.com/office/powerpoint/2010/main" val="4167796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8</a:t>
            </a:fld>
            <a:endParaRPr lang="de-DE" altLang="de-DE"/>
          </a:p>
        </p:txBody>
      </p:sp>
      <p:sp>
        <p:nvSpPr>
          <p:cNvPr id="6" name="Textfeld 5"/>
          <p:cNvSpPr txBox="1"/>
          <p:nvPr/>
        </p:nvSpPr>
        <p:spPr>
          <a:xfrm>
            <a:off x="1727684" y="2348880"/>
            <a:ext cx="5688632" cy="1384995"/>
          </a:xfrm>
          <a:prstGeom prst="rect">
            <a:avLst/>
          </a:prstGeom>
          <a:noFill/>
        </p:spPr>
        <p:txBody>
          <a:bodyPr wrap="square" rtlCol="0">
            <a:spAutoFit/>
          </a:bodyPr>
          <a:lstStyle/>
          <a:p>
            <a:pPr algn="ctr"/>
            <a:r>
              <a:rPr lang="de-DE" sz="2800" u="sng" dirty="0"/>
              <a:t>Ich teile, also bin Ich!</a:t>
            </a:r>
          </a:p>
          <a:p>
            <a:pPr algn="ctr"/>
            <a:endParaRPr lang="de-DE" sz="2800" dirty="0"/>
          </a:p>
          <a:p>
            <a:pPr algn="ctr"/>
            <a:r>
              <a:rPr lang="de-DE" sz="2800" dirty="0"/>
              <a:t>Fremde Inhalte im eigenen Blog</a:t>
            </a:r>
          </a:p>
        </p:txBody>
      </p:sp>
      <p:sp>
        <p:nvSpPr>
          <p:cNvPr id="8" name="Textfeld 7"/>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spTree>
    <p:extLst>
      <p:ext uri="{BB962C8B-B14F-4D97-AF65-F5344CB8AC3E}">
        <p14:creationId xmlns:p14="http://schemas.microsoft.com/office/powerpoint/2010/main" val="2904250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pPr>
              <a:defRPr/>
            </a:pPr>
            <a:endParaRPr lang="de-DE"/>
          </a:p>
        </p:txBody>
      </p:sp>
      <p:sp>
        <p:nvSpPr>
          <p:cNvPr id="3" name="Foliennummernplatzhalter 2"/>
          <p:cNvSpPr>
            <a:spLocks noGrp="1"/>
          </p:cNvSpPr>
          <p:nvPr>
            <p:ph type="sldNum" sz="quarter" idx="12"/>
          </p:nvPr>
        </p:nvSpPr>
        <p:spPr/>
        <p:txBody>
          <a:bodyPr/>
          <a:lstStyle/>
          <a:p>
            <a:fld id="{A2BD9987-2CE7-4D20-BBE6-4A36DE0C93F3}" type="slidenum">
              <a:rPr lang="de-DE" altLang="de-DE" smtClean="0"/>
              <a:pPr/>
              <a:t>9</a:t>
            </a:fld>
            <a:endParaRPr lang="de-DE" altLang="de-DE"/>
          </a:p>
        </p:txBody>
      </p:sp>
      <p:sp>
        <p:nvSpPr>
          <p:cNvPr id="4" name="Textfeld 3"/>
          <p:cNvSpPr txBox="1"/>
          <p:nvPr/>
        </p:nvSpPr>
        <p:spPr>
          <a:xfrm>
            <a:off x="467544" y="836712"/>
            <a:ext cx="3384376" cy="369332"/>
          </a:xfrm>
          <a:prstGeom prst="rect">
            <a:avLst/>
          </a:prstGeom>
          <a:noFill/>
        </p:spPr>
        <p:txBody>
          <a:bodyPr wrap="square" rtlCol="0">
            <a:spAutoFit/>
          </a:bodyPr>
          <a:lstStyle/>
          <a:p>
            <a:r>
              <a:rPr lang="de-DE" dirty="0"/>
              <a:t>2. Fremde Inhalte verwenden </a:t>
            </a:r>
          </a:p>
        </p:txBody>
      </p:sp>
      <p:sp>
        <p:nvSpPr>
          <p:cNvPr id="5" name="Textfeld 4"/>
          <p:cNvSpPr txBox="1"/>
          <p:nvPr/>
        </p:nvSpPr>
        <p:spPr>
          <a:xfrm>
            <a:off x="467544" y="1844824"/>
            <a:ext cx="8064896" cy="646331"/>
          </a:xfrm>
          <a:prstGeom prst="rect">
            <a:avLst/>
          </a:prstGeom>
          <a:noFill/>
        </p:spPr>
        <p:txBody>
          <a:bodyPr wrap="square" rtlCol="0">
            <a:spAutoFit/>
          </a:bodyPr>
          <a:lstStyle/>
          <a:p>
            <a:r>
              <a:rPr lang="de-DE" i="1" dirty="0"/>
              <a:t>Darf ich Rezepte aus einem </a:t>
            </a:r>
            <a:r>
              <a:rPr lang="de-DE" i="1" dirty="0" err="1"/>
              <a:t>Backbuch</a:t>
            </a:r>
            <a:r>
              <a:rPr lang="de-DE" i="1" dirty="0"/>
              <a:t> einfach abschreiben? Oder was muss ich dabei beachten?</a:t>
            </a:r>
          </a:p>
        </p:txBody>
      </p:sp>
      <p:sp>
        <p:nvSpPr>
          <p:cNvPr id="6" name="Textfeld 5"/>
          <p:cNvSpPr txBox="1"/>
          <p:nvPr/>
        </p:nvSpPr>
        <p:spPr>
          <a:xfrm>
            <a:off x="467544" y="2584644"/>
            <a:ext cx="8064896" cy="923330"/>
          </a:xfrm>
          <a:prstGeom prst="rect">
            <a:avLst/>
          </a:prstGeom>
          <a:noFill/>
        </p:spPr>
        <p:txBody>
          <a:bodyPr wrap="square" rtlCol="0">
            <a:spAutoFit/>
          </a:bodyPr>
          <a:lstStyle/>
          <a:p>
            <a:pPr algn="just"/>
            <a:r>
              <a:rPr lang="de-DE" i="1" dirty="0"/>
              <a:t>Ich gebe bei bestimmten Texten Quellen an. Ist dies unabdingbar? Wie sollten die Quellenangaben aussehen? Mir fällt auf, dass wenige Blogs Quellenangaben haben.</a:t>
            </a:r>
          </a:p>
        </p:txBody>
      </p:sp>
      <p:sp>
        <p:nvSpPr>
          <p:cNvPr id="7" name="Textfeld 6"/>
          <p:cNvSpPr txBox="1"/>
          <p:nvPr/>
        </p:nvSpPr>
        <p:spPr>
          <a:xfrm>
            <a:off x="467544" y="3601463"/>
            <a:ext cx="7920880" cy="369332"/>
          </a:xfrm>
          <a:prstGeom prst="rect">
            <a:avLst/>
          </a:prstGeom>
          <a:noFill/>
        </p:spPr>
        <p:txBody>
          <a:bodyPr wrap="square" rtlCol="0">
            <a:spAutoFit/>
          </a:bodyPr>
          <a:lstStyle/>
          <a:p>
            <a:r>
              <a:rPr lang="de-DE" i="1" dirty="0"/>
              <a:t>Darf ich ein Buchcover einfach fotografieren?</a:t>
            </a:r>
          </a:p>
        </p:txBody>
      </p:sp>
      <p:sp>
        <p:nvSpPr>
          <p:cNvPr id="8" name="Textfeld 7"/>
          <p:cNvSpPr txBox="1"/>
          <p:nvPr/>
        </p:nvSpPr>
        <p:spPr>
          <a:xfrm>
            <a:off x="467544" y="4100587"/>
            <a:ext cx="7920880" cy="646331"/>
          </a:xfrm>
          <a:prstGeom prst="rect">
            <a:avLst/>
          </a:prstGeom>
          <a:noFill/>
        </p:spPr>
        <p:txBody>
          <a:bodyPr wrap="square" rtlCol="0">
            <a:spAutoFit/>
          </a:bodyPr>
          <a:lstStyle/>
          <a:p>
            <a:pPr algn="just"/>
            <a:r>
              <a:rPr lang="de-DE" i="1" dirty="0"/>
              <a:t>Was muss ich bei Bildern von anderen (z.B. Websites mit Produktbildern) beachten. Wie muss ich eine Quelle dort angeben?</a:t>
            </a:r>
          </a:p>
        </p:txBody>
      </p:sp>
      <p:sp>
        <p:nvSpPr>
          <p:cNvPr id="9" name="Textfeld 8"/>
          <p:cNvSpPr txBox="1"/>
          <p:nvPr/>
        </p:nvSpPr>
        <p:spPr>
          <a:xfrm>
            <a:off x="467544" y="4876710"/>
            <a:ext cx="8064896" cy="646331"/>
          </a:xfrm>
          <a:prstGeom prst="rect">
            <a:avLst/>
          </a:prstGeom>
          <a:noFill/>
        </p:spPr>
        <p:txBody>
          <a:bodyPr wrap="square" rtlCol="0">
            <a:spAutoFit/>
          </a:bodyPr>
          <a:lstStyle/>
          <a:p>
            <a:pPr algn="just"/>
            <a:r>
              <a:rPr lang="de-DE" i="1" dirty="0"/>
              <a:t>Darf ich auf meinem Blog/ YouTube Kanal Musik einbinden? Was muss ich dabei beachten? </a:t>
            </a:r>
          </a:p>
        </p:txBody>
      </p:sp>
      <p:sp>
        <p:nvSpPr>
          <p:cNvPr id="10" name="Textfeld 9"/>
          <p:cNvSpPr txBox="1"/>
          <p:nvPr/>
        </p:nvSpPr>
        <p:spPr>
          <a:xfrm>
            <a:off x="467544" y="5733256"/>
            <a:ext cx="8219256" cy="646331"/>
          </a:xfrm>
          <a:prstGeom prst="rect">
            <a:avLst/>
          </a:prstGeom>
          <a:noFill/>
        </p:spPr>
        <p:txBody>
          <a:bodyPr wrap="square" rtlCol="0">
            <a:spAutoFit/>
          </a:bodyPr>
          <a:lstStyle/>
          <a:p>
            <a:r>
              <a:rPr lang="de-DE" i="1" dirty="0"/>
              <a:t>Darf ich auf meinen Blog/ YouTube Kanal Videomitschnitte veröffentlichen wie z.B. Minecraft?</a:t>
            </a:r>
          </a:p>
        </p:txBody>
      </p:sp>
    </p:spTree>
    <p:extLst>
      <p:ext uri="{BB962C8B-B14F-4D97-AF65-F5344CB8AC3E}">
        <p14:creationId xmlns:p14="http://schemas.microsoft.com/office/powerpoint/2010/main" val="160881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1084</Words>
  <Application>Microsoft Office PowerPoint</Application>
  <PresentationFormat>Bildschirmpräsentation (4:3)</PresentationFormat>
  <Paragraphs>183</Paragraphs>
  <Slides>25</Slides>
  <Notes>0</Notes>
  <HiddenSlides>0</HiddenSlides>
  <MMClips>1</MMClips>
  <ScaleCrop>false</ScaleCrop>
  <HeadingPairs>
    <vt:vector size="4" baseType="variant">
      <vt:variant>
        <vt:lpstr>Design</vt:lpstr>
      </vt:variant>
      <vt:variant>
        <vt:i4>2</vt:i4>
      </vt:variant>
      <vt:variant>
        <vt:lpstr>Folientitel</vt:lpstr>
      </vt:variant>
      <vt:variant>
        <vt:i4>25</vt:i4>
      </vt:variant>
    </vt:vector>
  </HeadingPairs>
  <TitlesOfParts>
    <vt:vector size="27" baseType="lpstr">
      <vt:lpstr>Larissa-Design</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Vielen Dank für Ihre  Aufmerksamkeit!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Fehlerquellen bei der Homepagegestaltung</dc:title>
  <dc:creator>Besitzer</dc:creator>
  <cp:lastModifiedBy>Klaus Lodigkeit</cp:lastModifiedBy>
  <cp:revision>89</cp:revision>
  <cp:lastPrinted>2014-05-20T01:46:59Z</cp:lastPrinted>
  <dcterms:created xsi:type="dcterms:W3CDTF">2012-10-23T22:43:15Z</dcterms:created>
  <dcterms:modified xsi:type="dcterms:W3CDTF">2016-03-20T21:18:59Z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